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9144000" cy="6858000"/>
  <p:notesSz cx="6858000" cy="9144000"/>
  <p:defaultTextStyle>
    <a:lvl1pPr>
      <a:defRPr>
        <a:latin typeface="News Gothic MT"/>
        <a:ea typeface="News Gothic MT"/>
        <a:cs typeface="News Gothic MT"/>
        <a:sym typeface="News Gothic MT"/>
      </a:defRPr>
    </a:lvl1pPr>
    <a:lvl2pPr indent="457200">
      <a:defRPr>
        <a:latin typeface="News Gothic MT"/>
        <a:ea typeface="News Gothic MT"/>
        <a:cs typeface="News Gothic MT"/>
        <a:sym typeface="News Gothic MT"/>
      </a:defRPr>
    </a:lvl2pPr>
    <a:lvl3pPr indent="914400">
      <a:defRPr>
        <a:latin typeface="News Gothic MT"/>
        <a:ea typeface="News Gothic MT"/>
        <a:cs typeface="News Gothic MT"/>
        <a:sym typeface="News Gothic MT"/>
      </a:defRPr>
    </a:lvl3pPr>
    <a:lvl4pPr indent="1371600">
      <a:defRPr>
        <a:latin typeface="News Gothic MT"/>
        <a:ea typeface="News Gothic MT"/>
        <a:cs typeface="News Gothic MT"/>
        <a:sym typeface="News Gothic MT"/>
      </a:defRPr>
    </a:lvl4pPr>
    <a:lvl5pPr indent="1828800">
      <a:defRPr>
        <a:latin typeface="News Gothic MT"/>
        <a:ea typeface="News Gothic MT"/>
        <a:cs typeface="News Gothic MT"/>
        <a:sym typeface="News Gothic MT"/>
      </a:defRPr>
    </a:lvl5pPr>
    <a:lvl6pPr indent="2286000">
      <a:defRPr>
        <a:latin typeface="News Gothic MT"/>
        <a:ea typeface="News Gothic MT"/>
        <a:cs typeface="News Gothic MT"/>
        <a:sym typeface="News Gothic MT"/>
      </a:defRPr>
    </a:lvl6pPr>
    <a:lvl7pPr indent="2743200">
      <a:defRPr>
        <a:latin typeface="News Gothic MT"/>
        <a:ea typeface="News Gothic MT"/>
        <a:cs typeface="News Gothic MT"/>
        <a:sym typeface="News Gothic MT"/>
      </a:defRPr>
    </a:lvl7pPr>
    <a:lvl8pPr indent="3200400">
      <a:defRPr>
        <a:latin typeface="News Gothic MT"/>
        <a:ea typeface="News Gothic MT"/>
        <a:cs typeface="News Gothic MT"/>
        <a:sym typeface="News Gothic MT"/>
      </a:defRPr>
    </a:lvl8pPr>
    <a:lvl9pPr indent="3657600">
      <a:defRPr>
        <a:latin typeface="News Gothic MT"/>
        <a:ea typeface="News Gothic MT"/>
        <a:cs typeface="News Gothic MT"/>
        <a:sym typeface="News Gothic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News Gothic MT"/>
          <a:ea typeface="News Gothic MT"/>
          <a:cs typeface="News Gothic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D6DF"/>
          </a:solidFill>
        </a:fill>
      </a:tcStyle>
    </a:wholeTbl>
    <a:band2H>
      <a:tcTxStyle b="def" i="def"/>
      <a:tcStyle>
        <a:tcBdr/>
        <a:fill>
          <a:solidFill>
            <a:srgbClr val="E7ECEF"/>
          </a:solidFill>
        </a:fill>
      </a:tcStyle>
    </a:band2H>
    <a:firstCol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C7C9F"/>
          </a:solidFill>
        </a:fill>
      </a:tcStyle>
    </a:firstCol>
    <a:lastRow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C7C9F"/>
          </a:solidFill>
        </a:fill>
      </a:tcStyle>
    </a:lastRow>
    <a:firstRow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C7C9F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News Gothic MT"/>
          <a:ea typeface="News Gothic MT"/>
          <a:cs typeface="News Gothic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4D5CB"/>
          </a:solidFill>
        </a:fill>
      </a:tcStyle>
    </a:wholeTbl>
    <a:band2H>
      <a:tcTxStyle b="def" i="def"/>
      <a:tcStyle>
        <a:tcBdr/>
        <a:fill>
          <a:solidFill>
            <a:srgbClr val="FAEBE7"/>
          </a:solidFill>
        </a:fill>
      </a:tcStyle>
    </a:band2H>
    <a:firstCol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2751D"/>
          </a:solidFill>
        </a:fill>
      </a:tcStyle>
    </a:firstCol>
    <a:lastRow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2751D"/>
          </a:solidFill>
        </a:fill>
      </a:tcStyle>
    </a:lastRow>
    <a:firstRow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2751D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News Gothic MT"/>
          <a:ea typeface="News Gothic MT"/>
          <a:cs typeface="News Gothic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8CACA"/>
          </a:solidFill>
        </a:fill>
      </a:tcStyle>
    </a:wholeTbl>
    <a:band2H>
      <a:tcTxStyle b="def" i="def"/>
      <a:tcStyle>
        <a:tcBdr/>
        <a:fill>
          <a:solidFill>
            <a:srgbClr val="F4E6E6"/>
          </a:solidFill>
        </a:fill>
      </a:tcStyle>
    </a:band2H>
    <a:firstCol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00000"/>
          </a:solidFill>
        </a:fill>
      </a:tcStyle>
    </a:firstCol>
    <a:lastRow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00000"/>
          </a:solidFill>
        </a:fill>
      </a:tcStyle>
    </a:lastRow>
    <a:firstRow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00000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News Gothic MT"/>
          <a:ea typeface="News Gothic MT"/>
          <a:cs typeface="News Gothic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C7C9F"/>
          </a:solidFill>
        </a:fill>
      </a:tcStyle>
    </a:firstCol>
    <a:lastRow>
      <a:tcTxStyle b="on" i="on">
        <a:font>
          <a:latin typeface="News Gothic MT"/>
          <a:ea typeface="News Gothic MT"/>
          <a:cs typeface="News Gothic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C7C9F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News Gothic MT"/>
          <a:ea typeface="News Gothic MT"/>
          <a:cs typeface="News Gothic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News Gothic MT"/>
          <a:ea typeface="News Gothic MT"/>
          <a:cs typeface="News Gothic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News Gothic MT"/>
          <a:ea typeface="News Gothic MT"/>
          <a:cs typeface="News Gothic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News Gothic MT"/>
          <a:ea typeface="News Gothic MT"/>
          <a:cs typeface="News Gothic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News Gothic MT"/>
          <a:ea typeface="News Gothic MT"/>
          <a:cs typeface="News Gothic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News Gothic MT"/>
          <a:ea typeface="News Gothic MT"/>
          <a:cs typeface="News Gothic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eg"/><Relationship Id="rId4" Type="http://schemas.openxmlformats.org/officeDocument/2006/relationships/image" Target="../media/image4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4725" y="158750"/>
            <a:ext cx="5167313" cy="2719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3.png" descr="logo dermcla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8325" y="2066925"/>
            <a:ext cx="4191000" cy="205263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/>
          <p:nvPr>
            <p:ph type="title"/>
          </p:nvPr>
        </p:nvSpPr>
        <p:spPr>
          <a:xfrm>
            <a:off x="-3" y="4655672"/>
            <a:ext cx="9144000" cy="888161"/>
          </a:xfrm>
          <a:prstGeom prst="rect">
            <a:avLst/>
          </a:prstGeom>
        </p:spPr>
        <p:txBody>
          <a:bodyPr/>
          <a:lstStyle>
            <a:lvl1pPr>
              <a:defRPr sz="3000">
                <a:ln w="18415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Clic para editar título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-3" y="5543832"/>
            <a:ext cx="9144001" cy="131416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spcBef>
                <a:spcPts val="3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Haga clic para modificar el estilo de subtítulo del patrón</a:t>
            </a:r>
          </a:p>
        </p:txBody>
      </p:sp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533398" y="0"/>
            <a:ext cx="4079546" cy="1773923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3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2C7C9F"/>
                </a:solidFill>
              </a:rPr>
              <a:t>Clic para editar título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533398" y="1787855"/>
            <a:ext cx="4079546" cy="507014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spcBef>
                <a:spcPts val="600"/>
              </a:spcBef>
              <a:buClrTx/>
              <a:buSzTx/>
              <a:buFontTx/>
              <a:buNone/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Haga clic para modificar el estilo de texto del patrón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549275" y="0"/>
            <a:ext cx="8042275" cy="144462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Clic para editar título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549275" y="1600200"/>
            <a:ext cx="8042275" cy="5257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Haga clic para modificar el estilo de texto del patrón</a:t>
            </a:r>
            <a:endParaRPr sz="2400">
              <a:solidFill>
                <a:srgbClr val="59595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Segundo nivel</a:t>
            </a:r>
            <a:endParaRPr sz="2400">
              <a:solidFill>
                <a:srgbClr val="59595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Tercer nivel</a:t>
            </a:r>
            <a:endParaRPr sz="2400">
              <a:solidFill>
                <a:srgbClr val="59595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Cuarto nivel</a:t>
            </a:r>
            <a:endParaRPr sz="2400">
              <a:solidFill>
                <a:srgbClr val="59595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Quinto nivel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xfrm>
            <a:off x="7369792" y="0"/>
            <a:ext cx="1524001" cy="5943601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Clic para editar título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549273" y="368300"/>
            <a:ext cx="6689727" cy="6489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Haga clic para modificar el estilo de texto del patrón</a:t>
            </a:r>
            <a:endParaRPr sz="2400">
              <a:solidFill>
                <a:srgbClr val="59595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Segundo nivel</a:t>
            </a:r>
            <a:endParaRPr sz="2400">
              <a:solidFill>
                <a:srgbClr val="59595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Tercer nivel</a:t>
            </a:r>
            <a:endParaRPr sz="2400">
              <a:solidFill>
                <a:srgbClr val="59595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Cuarto nivel</a:t>
            </a:r>
            <a:endParaRPr sz="2400">
              <a:solidFill>
                <a:srgbClr val="59595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Quinto nivel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3.png" descr="logo dermcl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4038" y="871537"/>
            <a:ext cx="5486401" cy="2687638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>
            <p:ph type="title"/>
          </p:nvPr>
        </p:nvSpPr>
        <p:spPr>
          <a:xfrm>
            <a:off x="0" y="4202552"/>
            <a:ext cx="9144000" cy="892491"/>
          </a:xfrm>
          <a:prstGeom prst="rect">
            <a:avLst/>
          </a:prstGeom>
        </p:spPr>
        <p:txBody>
          <a:bodyPr/>
          <a:lstStyle>
            <a:lvl1pPr>
              <a:defRPr sz="3000">
                <a:ln w="18415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Clic para editar título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363538" y="5095042"/>
            <a:ext cx="8416926" cy="176295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spcBef>
                <a:spcPts val="3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Haga clic para modificar el estilo de subtítulo del patrón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2.png"/>
          <p:cNvPicPr/>
          <p:nvPr/>
        </p:nvPicPr>
        <p:blipFill>
          <a:blip r:embed="rId2">
            <a:alphaModFix amt="27000"/>
            <a:extLst/>
          </a:blip>
          <a:stretch>
            <a:fillRect/>
          </a:stretch>
        </p:blipFill>
        <p:spPr>
          <a:xfrm>
            <a:off x="3515466" y="159153"/>
            <a:ext cx="5166310" cy="2718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5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-3" y="0"/>
            <a:ext cx="3106207" cy="465567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>
            <p:ph type="title"/>
          </p:nvPr>
        </p:nvSpPr>
        <p:spPr>
          <a:xfrm>
            <a:off x="-3" y="4655672"/>
            <a:ext cx="9144000" cy="888161"/>
          </a:xfrm>
          <a:prstGeom prst="rect">
            <a:avLst/>
          </a:prstGeom>
        </p:spPr>
        <p:txBody>
          <a:bodyPr/>
          <a:lstStyle>
            <a:lvl1pPr>
              <a:defRPr sz="3000">
                <a:ln w="18415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Haga clic para modificar el estilo de título del patrón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xfrm>
            <a:off x="-3" y="5543832"/>
            <a:ext cx="9144001" cy="131416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spcBef>
                <a:spcPts val="3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Haga clic para modificar el estilo de subtítulo del patrón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65" name="image3.png" descr="logo dermcla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2025" y="2451651"/>
            <a:ext cx="3765684" cy="1844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4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Haga clic para modificar el estilo de título del patrón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>
            <a:lvl4pPr marL="1362075" indent="-393700"/>
            <a:lvl5pPr marL="1640416" indent="-376766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Haga clic para modificar el estilo de texto del patrón</a:t>
            </a:r>
            <a:endParaRPr sz="2400">
              <a:solidFill>
                <a:srgbClr val="59595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Segundo nivel</a:t>
            </a:r>
            <a:endParaRPr sz="2400">
              <a:solidFill>
                <a:srgbClr val="59595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Tercer nivel</a:t>
            </a:r>
            <a:endParaRPr sz="2400">
              <a:solidFill>
                <a:srgbClr val="59595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Cuarto nivel</a:t>
            </a:r>
            <a:endParaRPr sz="2400">
              <a:solidFill>
                <a:srgbClr val="59595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Quinto nivel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363538" y="3352801"/>
            <a:ext cx="8416926" cy="1470026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Haga clic para modificar el estilo de título del patrón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363538" y="4771028"/>
            <a:ext cx="8416926" cy="97267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spcBef>
                <a:spcPts val="3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Haga clic para modificar el estilo de subtítulo del patrón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xfrm>
            <a:off x="549275" y="2403144"/>
            <a:ext cx="8056564" cy="1362076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Haga clic para modificar el estilo de título del patrón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xfrm>
            <a:off x="549275" y="3736004"/>
            <a:ext cx="8056564" cy="15001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spcBef>
                <a:spcPts val="3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Haga clic para modificar el estilo de texto del patrón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549275" y="0"/>
            <a:ext cx="8042276" cy="1444532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Haga clic para modificar el estilo de título del patrón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549275" y="1600200"/>
            <a:ext cx="3840480" cy="5257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1600"/>
              </a:spcBef>
              <a:defRPr sz="2000"/>
            </a:lvl1pPr>
            <a:lvl2pPr marL="723194" indent="-373944">
              <a:spcBef>
                <a:spcPts val="1600"/>
              </a:spcBef>
              <a:defRPr sz="2000"/>
            </a:lvl2pPr>
            <a:lvl3pPr marL="999772" indent="-313972">
              <a:spcBef>
                <a:spcPts val="1600"/>
              </a:spcBef>
              <a:defRPr sz="2000"/>
            </a:lvl3pPr>
            <a:lvl4pPr marL="1296458" indent="-328083">
              <a:spcBef>
                <a:spcPts val="1600"/>
              </a:spcBef>
              <a:defRPr sz="2000"/>
            </a:lvl4pPr>
            <a:lvl5pPr marL="1577622" indent="-313972">
              <a:spcBef>
                <a:spcPts val="1600"/>
              </a:spcBef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95959"/>
                </a:solidFill>
              </a:rPr>
              <a:t>Haga clic para modificar el estilo de texto del patrón</a:t>
            </a:r>
            <a:endParaRPr sz="2000">
              <a:solidFill>
                <a:srgbClr val="59595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95959"/>
                </a:solidFill>
              </a:rPr>
              <a:t>Segundo nivel</a:t>
            </a:r>
            <a:endParaRPr sz="2000">
              <a:solidFill>
                <a:srgbClr val="59595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95959"/>
                </a:solidFill>
              </a:rPr>
              <a:t>Tercer nivel</a:t>
            </a:r>
            <a:endParaRPr sz="2000">
              <a:solidFill>
                <a:srgbClr val="59595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95959"/>
                </a:solidFill>
              </a:rPr>
              <a:t>Cuarto nivel</a:t>
            </a:r>
            <a:endParaRPr sz="2000">
              <a:solidFill>
                <a:srgbClr val="59595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95959"/>
                </a:solidFill>
              </a:rPr>
              <a:t>Quinto nivel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xfrm>
            <a:off x="549273" y="0"/>
            <a:ext cx="8042277" cy="1444532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Haga clic para modificar el estilo de título del patrón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xfrm>
            <a:off x="549273" y="1444531"/>
            <a:ext cx="3840481" cy="759581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FB7D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FB7D7"/>
                </a:solidFill>
              </a:rPr>
              <a:t>Haga clic para modificar el estilo de texto del patrón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4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Clic para editar título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Haga clic para modificar el estilo de texto del patrón</a:t>
            </a:r>
            <a:endParaRPr sz="2400">
              <a:solidFill>
                <a:srgbClr val="59595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Segundo nivel</a:t>
            </a:r>
            <a:endParaRPr sz="2400">
              <a:solidFill>
                <a:srgbClr val="59595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Tercer nivel</a:t>
            </a:r>
            <a:endParaRPr sz="2400">
              <a:solidFill>
                <a:srgbClr val="59595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Cuarto nivel</a:t>
            </a:r>
            <a:endParaRPr sz="2400">
              <a:solidFill>
                <a:srgbClr val="59595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Quinto nivel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549275" y="0"/>
            <a:ext cx="8042276" cy="1444532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Haga clic para modificar el estilo de título del patrón</a:t>
            </a:r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xfrm>
            <a:off x="533398" y="0"/>
            <a:ext cx="3840481" cy="1773923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3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2C7C9F"/>
                </a:solidFill>
              </a:rPr>
              <a:t>Haga clic para modificar el estilo de título del patrón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xfrm>
            <a:off x="4742824" y="368300"/>
            <a:ext cx="3840480" cy="64897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200"/>
            </a:lvl1pPr>
            <a:lvl2pPr marL="719455" indent="-370205">
              <a:defRPr sz="2200"/>
            </a:lvl2pPr>
            <a:lvl3pPr marL="1031169" indent="-345369">
              <a:defRPr sz="2200"/>
            </a:lvl3pPr>
            <a:lvl4pPr marL="1329266" indent="-360891">
              <a:defRPr sz="2200"/>
            </a:lvl4pPr>
            <a:lvl5pPr marL="1609019" indent="-345369">
              <a:defRPr sz="2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95959"/>
                </a:solidFill>
              </a:rPr>
              <a:t>Haga clic para modificar el estilo de texto del patrón</a:t>
            </a:r>
            <a:endParaRPr sz="2200">
              <a:solidFill>
                <a:srgbClr val="59595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95959"/>
                </a:solidFill>
              </a:rPr>
              <a:t>Segundo nivel</a:t>
            </a:r>
            <a:endParaRPr sz="2200">
              <a:solidFill>
                <a:srgbClr val="59595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95959"/>
                </a:solidFill>
              </a:rPr>
              <a:t>Tercer nivel</a:t>
            </a:r>
            <a:endParaRPr sz="2200">
              <a:solidFill>
                <a:srgbClr val="59595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95959"/>
                </a:solidFill>
              </a:rPr>
              <a:t>Cuarto nivel</a:t>
            </a:r>
            <a:endParaRPr sz="2200">
              <a:solidFill>
                <a:srgbClr val="59595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95959"/>
                </a:solidFill>
              </a:rPr>
              <a:t>Quinto nivel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533398" y="0"/>
            <a:ext cx="4079546" cy="1773923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3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2C7C9F"/>
                </a:solidFill>
              </a:rPr>
              <a:t>Haga clic para modificar el estilo de título del patrón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xfrm>
            <a:off x="533398" y="1787855"/>
            <a:ext cx="4079546" cy="507014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spcBef>
                <a:spcPts val="600"/>
              </a:spcBef>
              <a:buClrTx/>
              <a:buSzTx/>
              <a:buFontTx/>
              <a:buNone/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95959"/>
                </a:solidFill>
              </a:rPr>
              <a:t>Haga clic para modificar el estilo de texto del patrón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xfrm>
            <a:off x="549275" y="0"/>
            <a:ext cx="8042276" cy="1444532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Haga clic para modificar el estilo de título del patrón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xfrm>
            <a:off x="549275" y="1600200"/>
            <a:ext cx="8042276" cy="5257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4pPr marL="1362075" indent="-393700"/>
            <a:lvl5pPr marL="1640416" indent="-376766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Haga clic para modificar el estilo de texto del patrón</a:t>
            </a:r>
            <a:endParaRPr sz="2400">
              <a:solidFill>
                <a:srgbClr val="59595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Segundo nivel</a:t>
            </a:r>
            <a:endParaRPr sz="2400">
              <a:solidFill>
                <a:srgbClr val="59595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Tercer nivel</a:t>
            </a:r>
            <a:endParaRPr sz="2400">
              <a:solidFill>
                <a:srgbClr val="59595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Cuarto nivel</a:t>
            </a:r>
            <a:endParaRPr sz="2400">
              <a:solidFill>
                <a:srgbClr val="59595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Quinto nivel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xfrm>
            <a:off x="7369792" y="0"/>
            <a:ext cx="1524001" cy="5943601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Haga clic para modificar el estilo de título del patrón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xfrm>
            <a:off x="549273" y="368300"/>
            <a:ext cx="6689727" cy="64897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4pPr marL="1362075" indent="-393700"/>
            <a:lvl5pPr marL="1640416" indent="-376766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Haga clic para modificar el estilo de texto del patrón</a:t>
            </a:r>
            <a:endParaRPr sz="2400">
              <a:solidFill>
                <a:srgbClr val="59595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Segundo nivel</a:t>
            </a:r>
            <a:endParaRPr sz="2400">
              <a:solidFill>
                <a:srgbClr val="59595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Tercer nivel</a:t>
            </a:r>
            <a:endParaRPr sz="2400">
              <a:solidFill>
                <a:srgbClr val="59595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Cuarto nivel</a:t>
            </a:r>
            <a:endParaRPr sz="2400">
              <a:solidFill>
                <a:srgbClr val="59595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Quinto nivel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xfrm>
            <a:off x="7897906" y="6139460"/>
            <a:ext cx="990601" cy="63754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Num" sz="quarter" idx="2"/>
          </p:nvPr>
        </p:nvSpPr>
        <p:spPr>
          <a:xfrm>
            <a:off x="7897906" y="6152160"/>
            <a:ext cx="990601" cy="612141"/>
          </a:xfrm>
          <a:prstGeom prst="rect">
            <a:avLst/>
          </a:prstGeom>
        </p:spPr>
        <p:txBody>
          <a:bodyPr lIns="0" tIns="0" rIns="0" bIns="0"/>
          <a:lstStyle>
            <a:lvl1pPr>
              <a:defRPr sz="34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3.png" descr="logo dermcl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4038" y="871537"/>
            <a:ext cx="5486401" cy="268763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>
            <p:ph type="title"/>
          </p:nvPr>
        </p:nvSpPr>
        <p:spPr>
          <a:xfrm>
            <a:off x="0" y="4202552"/>
            <a:ext cx="9144000" cy="892491"/>
          </a:xfrm>
          <a:prstGeom prst="rect">
            <a:avLst/>
          </a:prstGeom>
        </p:spPr>
        <p:txBody>
          <a:bodyPr/>
          <a:lstStyle>
            <a:lvl1pPr>
              <a:defRPr sz="3000">
                <a:ln w="18415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Clic para editar título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363538" y="5095042"/>
            <a:ext cx="8416926" cy="176295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spcBef>
                <a:spcPts val="3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Haga clic para modificar el estilo de subtítulo del patrón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549275" y="2403144"/>
            <a:ext cx="8056564" cy="1362076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Clic para editar título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549275" y="3736004"/>
            <a:ext cx="8056564" cy="15001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spcBef>
                <a:spcPts val="300"/>
              </a:spcBef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Haga clic para modificar el estilo de texto del patrón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549275" y="0"/>
            <a:ext cx="8042276" cy="1444532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Clic para editar título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549275" y="1600200"/>
            <a:ext cx="3840480" cy="5257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1600"/>
              </a:spcBef>
              <a:defRPr sz="2000"/>
            </a:lvl1pPr>
            <a:lvl2pPr marL="723194" indent="-373944">
              <a:spcBef>
                <a:spcPts val="1600"/>
              </a:spcBef>
              <a:defRPr sz="2000"/>
            </a:lvl2pPr>
            <a:lvl3pPr marL="999772" indent="-313972">
              <a:spcBef>
                <a:spcPts val="1600"/>
              </a:spcBef>
              <a:defRPr sz="2000"/>
            </a:lvl3pPr>
            <a:lvl4pPr marL="1296458" indent="-328083">
              <a:spcBef>
                <a:spcPts val="1600"/>
              </a:spcBef>
              <a:defRPr sz="2000"/>
            </a:lvl4pPr>
            <a:lvl5pPr marL="1577622" indent="-313972">
              <a:spcBef>
                <a:spcPts val="1600"/>
              </a:spcBef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95959"/>
                </a:solidFill>
              </a:rPr>
              <a:t>Haga clic para modificar el estilo de texto del patrón</a:t>
            </a:r>
            <a:endParaRPr sz="2000">
              <a:solidFill>
                <a:srgbClr val="59595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95959"/>
                </a:solidFill>
              </a:rPr>
              <a:t>Segundo nivel</a:t>
            </a:r>
            <a:endParaRPr sz="2000">
              <a:solidFill>
                <a:srgbClr val="59595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95959"/>
                </a:solidFill>
              </a:rPr>
              <a:t>Tercer nivel</a:t>
            </a:r>
            <a:endParaRPr sz="2000">
              <a:solidFill>
                <a:srgbClr val="59595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95959"/>
                </a:solidFill>
              </a:rPr>
              <a:t>Cuarto nivel</a:t>
            </a:r>
            <a:endParaRPr sz="2000">
              <a:solidFill>
                <a:srgbClr val="59595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95959"/>
                </a:solidFill>
              </a:rPr>
              <a:t>Quinto nivel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549273" y="0"/>
            <a:ext cx="8042277" cy="1444532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Clic para editar título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xfrm>
            <a:off x="549273" y="1444531"/>
            <a:ext cx="3840481" cy="759581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FB7D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FB7D7"/>
                </a:solidFill>
              </a:rPr>
              <a:t>Haga clic para modificar el estilo de texto del patrón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549275" y="0"/>
            <a:ext cx="8042275" cy="1444625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4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Clic para editar título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533398" y="0"/>
            <a:ext cx="3840481" cy="1773923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anchor="b"/>
          <a:lstStyle>
            <a:lvl1pPr>
              <a:defRPr sz="3600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2C7C9F"/>
                </a:solidFill>
              </a:rPr>
              <a:t>Clic para editar título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4742824" y="368300"/>
            <a:ext cx="3840480" cy="64897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200"/>
            </a:lvl1pPr>
            <a:lvl2pPr marL="719455" indent="-370205">
              <a:defRPr sz="2200"/>
            </a:lvl2pPr>
            <a:lvl3pPr marL="1031169" indent="-345369">
              <a:defRPr sz="2200"/>
            </a:lvl3pPr>
            <a:lvl4pPr marL="1329266" indent="-360891">
              <a:defRPr sz="2200"/>
            </a:lvl4pPr>
            <a:lvl5pPr marL="1609019" indent="-345369">
              <a:defRPr sz="2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95959"/>
                </a:solidFill>
              </a:rPr>
              <a:t>Haga clic para modificar el estilo de texto del patrón</a:t>
            </a:r>
            <a:endParaRPr sz="2200">
              <a:solidFill>
                <a:srgbClr val="59595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95959"/>
                </a:solidFill>
              </a:rPr>
              <a:t>Segundo nivel</a:t>
            </a:r>
            <a:endParaRPr sz="2200">
              <a:solidFill>
                <a:srgbClr val="59595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95959"/>
                </a:solidFill>
              </a:rPr>
              <a:t>Tercer nivel</a:t>
            </a:r>
            <a:endParaRPr sz="2200">
              <a:solidFill>
                <a:srgbClr val="59595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95959"/>
                </a:solidFill>
              </a:rPr>
              <a:t>Cuarto nivel</a:t>
            </a:r>
            <a:endParaRPr sz="2200">
              <a:solidFill>
                <a:srgbClr val="59595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95959"/>
                </a:solidFill>
              </a:rPr>
              <a:t>Quinto nivel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png" descr="logo dermcla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0838" y="4689475"/>
            <a:ext cx="2124076" cy="10414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0" y="194234"/>
            <a:ext cx="6618941" cy="941296"/>
          </a:xfrm>
          <a:prstGeom prst="rect">
            <a:avLst/>
          </a:prstGeom>
          <a:solidFill>
            <a:srgbClr val="2C7C9F">
              <a:alpha val="79000"/>
            </a:srgbClr>
          </a:solidFill>
          <a:ln w="3175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4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Clic para editar título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49275" y="1135529"/>
            <a:ext cx="8042276" cy="572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Haga clic para modificar el estilo de texto del patrón</a:t>
            </a:r>
            <a:endParaRPr sz="2400">
              <a:solidFill>
                <a:srgbClr val="59595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Segundo nivel</a:t>
            </a:r>
            <a:endParaRPr sz="2400">
              <a:solidFill>
                <a:srgbClr val="59595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Tercer nivel</a:t>
            </a:r>
            <a:endParaRPr sz="2400">
              <a:solidFill>
                <a:srgbClr val="59595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Cuarto nivel</a:t>
            </a:r>
            <a:endParaRPr sz="2400">
              <a:solidFill>
                <a:srgbClr val="59595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95959"/>
                </a:solidFill>
              </a:rPr>
              <a:t>Quinto nivel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7897813" y="6139180"/>
            <a:ext cx="990601" cy="6375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3600"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</p:sldLayoutIdLst>
  <p:transition spd="med" advClick="1"/>
  <p:txStyles>
    <p:titleStyle>
      <a:lvl1pPr algn="ctr">
        <a:defRPr sz="4000">
          <a:ln w="18415">
            <a:solidFill>
              <a:srgbClr val="FFFFFF"/>
            </a:solidFill>
          </a:ln>
          <a:solidFill>
            <a:srgbClr val="FFFFFF"/>
          </a:solidFill>
          <a:effectLst>
            <a:outerShdw sx="100000" sy="100000" kx="0" ky="0" algn="b" rotWithShape="0" blurRad="63500" dist="0" dir="3600000">
              <a:srgbClr val="000000">
                <a:alpha val="70000"/>
              </a:srgbClr>
            </a:outerShdw>
          </a:effectLst>
          <a:latin typeface="News Gothic MT"/>
          <a:ea typeface="News Gothic MT"/>
          <a:cs typeface="News Gothic MT"/>
          <a:sym typeface="News Gothic MT"/>
        </a:defRPr>
      </a:lvl1pPr>
      <a:lvl2pPr algn="ctr">
        <a:defRPr sz="4000">
          <a:ln w="18415">
            <a:solidFill>
              <a:srgbClr val="FFFFFF"/>
            </a:solidFill>
          </a:ln>
          <a:solidFill>
            <a:srgbClr val="FFFFFF"/>
          </a:solidFill>
          <a:effectLst>
            <a:outerShdw sx="100000" sy="100000" kx="0" ky="0" algn="b" rotWithShape="0" blurRad="63500" dist="0" dir="3600000">
              <a:srgbClr val="000000">
                <a:alpha val="70000"/>
              </a:srgbClr>
            </a:outerShdw>
          </a:effectLst>
          <a:latin typeface="News Gothic MT"/>
          <a:ea typeface="News Gothic MT"/>
          <a:cs typeface="News Gothic MT"/>
          <a:sym typeface="News Gothic MT"/>
        </a:defRPr>
      </a:lvl2pPr>
      <a:lvl3pPr algn="ctr">
        <a:defRPr sz="4000">
          <a:ln w="18415">
            <a:solidFill>
              <a:srgbClr val="FFFFFF"/>
            </a:solidFill>
          </a:ln>
          <a:solidFill>
            <a:srgbClr val="FFFFFF"/>
          </a:solidFill>
          <a:effectLst>
            <a:outerShdw sx="100000" sy="100000" kx="0" ky="0" algn="b" rotWithShape="0" blurRad="63500" dist="0" dir="3600000">
              <a:srgbClr val="000000">
                <a:alpha val="70000"/>
              </a:srgbClr>
            </a:outerShdw>
          </a:effectLst>
          <a:latin typeface="News Gothic MT"/>
          <a:ea typeface="News Gothic MT"/>
          <a:cs typeface="News Gothic MT"/>
          <a:sym typeface="News Gothic MT"/>
        </a:defRPr>
      </a:lvl3pPr>
      <a:lvl4pPr algn="ctr">
        <a:defRPr sz="4000">
          <a:ln w="18415">
            <a:solidFill>
              <a:srgbClr val="FFFFFF"/>
            </a:solidFill>
          </a:ln>
          <a:solidFill>
            <a:srgbClr val="FFFFFF"/>
          </a:solidFill>
          <a:effectLst>
            <a:outerShdw sx="100000" sy="100000" kx="0" ky="0" algn="b" rotWithShape="0" blurRad="63500" dist="0" dir="3600000">
              <a:srgbClr val="000000">
                <a:alpha val="70000"/>
              </a:srgbClr>
            </a:outerShdw>
          </a:effectLst>
          <a:latin typeface="News Gothic MT"/>
          <a:ea typeface="News Gothic MT"/>
          <a:cs typeface="News Gothic MT"/>
          <a:sym typeface="News Gothic MT"/>
        </a:defRPr>
      </a:lvl4pPr>
      <a:lvl5pPr algn="ctr">
        <a:defRPr sz="4000">
          <a:ln w="18415">
            <a:solidFill>
              <a:srgbClr val="FFFFFF"/>
            </a:solidFill>
          </a:ln>
          <a:solidFill>
            <a:srgbClr val="FFFFFF"/>
          </a:solidFill>
          <a:effectLst>
            <a:outerShdw sx="100000" sy="100000" kx="0" ky="0" algn="b" rotWithShape="0" blurRad="63500" dist="0" dir="3600000">
              <a:srgbClr val="000000">
                <a:alpha val="70000"/>
              </a:srgbClr>
            </a:outerShdw>
          </a:effectLst>
          <a:latin typeface="News Gothic MT"/>
          <a:ea typeface="News Gothic MT"/>
          <a:cs typeface="News Gothic MT"/>
          <a:sym typeface="News Gothic MT"/>
        </a:defRPr>
      </a:lvl5pPr>
      <a:lvl6pPr indent="457200" algn="ctr">
        <a:defRPr sz="4000">
          <a:ln w="18415">
            <a:solidFill>
              <a:srgbClr val="FFFFFF"/>
            </a:solidFill>
          </a:ln>
          <a:solidFill>
            <a:srgbClr val="FFFFFF"/>
          </a:solidFill>
          <a:effectLst>
            <a:outerShdw sx="100000" sy="100000" kx="0" ky="0" algn="b" rotWithShape="0" blurRad="63500" dist="0" dir="3600000">
              <a:srgbClr val="000000">
                <a:alpha val="70000"/>
              </a:srgbClr>
            </a:outerShdw>
          </a:effectLst>
          <a:latin typeface="News Gothic MT"/>
          <a:ea typeface="News Gothic MT"/>
          <a:cs typeface="News Gothic MT"/>
          <a:sym typeface="News Gothic MT"/>
        </a:defRPr>
      </a:lvl6pPr>
      <a:lvl7pPr indent="914400" algn="ctr">
        <a:defRPr sz="4000">
          <a:ln w="18415">
            <a:solidFill>
              <a:srgbClr val="FFFFFF"/>
            </a:solidFill>
          </a:ln>
          <a:solidFill>
            <a:srgbClr val="FFFFFF"/>
          </a:solidFill>
          <a:effectLst>
            <a:outerShdw sx="100000" sy="100000" kx="0" ky="0" algn="b" rotWithShape="0" blurRad="63500" dist="0" dir="3600000">
              <a:srgbClr val="000000">
                <a:alpha val="70000"/>
              </a:srgbClr>
            </a:outerShdw>
          </a:effectLst>
          <a:latin typeface="News Gothic MT"/>
          <a:ea typeface="News Gothic MT"/>
          <a:cs typeface="News Gothic MT"/>
          <a:sym typeface="News Gothic MT"/>
        </a:defRPr>
      </a:lvl7pPr>
      <a:lvl8pPr indent="1371600" algn="ctr">
        <a:defRPr sz="4000">
          <a:ln w="18415">
            <a:solidFill>
              <a:srgbClr val="FFFFFF"/>
            </a:solidFill>
          </a:ln>
          <a:solidFill>
            <a:srgbClr val="FFFFFF"/>
          </a:solidFill>
          <a:effectLst>
            <a:outerShdw sx="100000" sy="100000" kx="0" ky="0" algn="b" rotWithShape="0" blurRad="63500" dist="0" dir="3600000">
              <a:srgbClr val="000000">
                <a:alpha val="70000"/>
              </a:srgbClr>
            </a:outerShdw>
          </a:effectLst>
          <a:latin typeface="News Gothic MT"/>
          <a:ea typeface="News Gothic MT"/>
          <a:cs typeface="News Gothic MT"/>
          <a:sym typeface="News Gothic MT"/>
        </a:defRPr>
      </a:lvl8pPr>
      <a:lvl9pPr indent="1828800" algn="ctr">
        <a:defRPr sz="4000">
          <a:ln w="18415">
            <a:solidFill>
              <a:srgbClr val="FFFFFF"/>
            </a:solidFill>
          </a:ln>
          <a:solidFill>
            <a:srgbClr val="FFFFFF"/>
          </a:solidFill>
          <a:effectLst>
            <a:outerShdw sx="100000" sy="100000" kx="0" ky="0" algn="b" rotWithShape="0" blurRad="63500" dist="0" dir="3600000">
              <a:srgbClr val="000000">
                <a:alpha val="70000"/>
              </a:srgbClr>
            </a:outerShdw>
          </a:effectLst>
          <a:latin typeface="News Gothic MT"/>
          <a:ea typeface="News Gothic MT"/>
          <a:cs typeface="News Gothic MT"/>
          <a:sym typeface="News Gothic MT"/>
        </a:defRPr>
      </a:lvl9pPr>
    </p:titleStyle>
    <p:bodyStyle>
      <a:lvl1pPr marL="349250" indent="-349250">
        <a:spcBef>
          <a:spcPts val="2000"/>
        </a:spcBef>
        <a:buClr>
          <a:srgbClr val="6FB7D7"/>
        </a:buClr>
        <a:buSzPct val="110000"/>
        <a:buFont typeface="Wingdings 2"/>
        <a:buChar char="●"/>
        <a:defRPr sz="2400">
          <a:solidFill>
            <a:srgbClr val="595959"/>
          </a:solidFill>
          <a:latin typeface="News Gothic MT"/>
          <a:ea typeface="News Gothic MT"/>
          <a:cs typeface="News Gothic MT"/>
          <a:sym typeface="News Gothic MT"/>
        </a:defRPr>
      </a:lvl1pPr>
      <a:lvl2pPr marL="716395" indent="-367145">
        <a:spcBef>
          <a:spcPts val="2000"/>
        </a:spcBef>
        <a:buClr>
          <a:srgbClr val="6FB7D7"/>
        </a:buClr>
        <a:buSzPct val="110000"/>
        <a:buFont typeface="Wingdings 2"/>
        <a:buChar char="●"/>
        <a:defRPr sz="2400">
          <a:solidFill>
            <a:srgbClr val="595959"/>
          </a:solidFill>
          <a:latin typeface="News Gothic MT"/>
          <a:ea typeface="News Gothic MT"/>
          <a:cs typeface="News Gothic MT"/>
          <a:sym typeface="News Gothic MT"/>
        </a:defRPr>
      </a:lvl2pPr>
      <a:lvl3pPr marL="1024889" indent="-339089">
        <a:spcBef>
          <a:spcPts val="2000"/>
        </a:spcBef>
        <a:buClr>
          <a:srgbClr val="6FB7D7"/>
        </a:buClr>
        <a:buSzPct val="110000"/>
        <a:buFont typeface="Wingdings 2"/>
        <a:buChar char="●"/>
        <a:defRPr sz="2400">
          <a:solidFill>
            <a:srgbClr val="595959"/>
          </a:solidFill>
          <a:latin typeface="News Gothic MT"/>
          <a:ea typeface="News Gothic MT"/>
          <a:cs typeface="News Gothic MT"/>
          <a:sym typeface="News Gothic MT"/>
        </a:defRPr>
      </a:lvl3pPr>
      <a:lvl4pPr marL="1322705" indent="-354330">
        <a:spcBef>
          <a:spcPts val="2000"/>
        </a:spcBef>
        <a:buClr>
          <a:srgbClr val="6FB7D7"/>
        </a:buClr>
        <a:buSzPct val="110000"/>
        <a:buFont typeface="Wingdings 2"/>
        <a:buChar char="●"/>
        <a:defRPr sz="2400">
          <a:solidFill>
            <a:srgbClr val="595959"/>
          </a:solidFill>
          <a:latin typeface="News Gothic MT"/>
          <a:ea typeface="News Gothic MT"/>
          <a:cs typeface="News Gothic MT"/>
          <a:sym typeface="News Gothic MT"/>
        </a:defRPr>
      </a:lvl4pPr>
      <a:lvl5pPr marL="1602739" indent="-339089">
        <a:spcBef>
          <a:spcPts val="2000"/>
        </a:spcBef>
        <a:buClr>
          <a:srgbClr val="6FB7D7"/>
        </a:buClr>
        <a:buSzPct val="110000"/>
        <a:buFont typeface="Wingdings 2"/>
        <a:buChar char="●"/>
        <a:defRPr sz="2400">
          <a:solidFill>
            <a:srgbClr val="595959"/>
          </a:solidFill>
          <a:latin typeface="News Gothic MT"/>
          <a:ea typeface="News Gothic MT"/>
          <a:cs typeface="News Gothic MT"/>
          <a:sym typeface="News Gothic MT"/>
        </a:defRPr>
      </a:lvl5pPr>
      <a:lvl6pPr marL="1922991" indent="-376766">
        <a:spcBef>
          <a:spcPts val="2000"/>
        </a:spcBef>
        <a:buClr>
          <a:srgbClr val="6FB7D7"/>
        </a:buClr>
        <a:buSzPct val="110000"/>
        <a:buFont typeface="Wingdings 2"/>
        <a:buChar char="●"/>
        <a:defRPr sz="2400">
          <a:solidFill>
            <a:srgbClr val="595959"/>
          </a:solidFill>
          <a:latin typeface="News Gothic MT"/>
          <a:ea typeface="News Gothic MT"/>
          <a:cs typeface="News Gothic MT"/>
          <a:sym typeface="News Gothic MT"/>
        </a:defRPr>
      </a:lvl6pPr>
      <a:lvl7pPr marL="2211916" indent="-376766">
        <a:spcBef>
          <a:spcPts val="2000"/>
        </a:spcBef>
        <a:buClr>
          <a:srgbClr val="6FB7D7"/>
        </a:buClr>
        <a:buSzPct val="110000"/>
        <a:buFont typeface="Wingdings 2"/>
        <a:buChar char="●"/>
        <a:defRPr sz="2400">
          <a:solidFill>
            <a:srgbClr val="595959"/>
          </a:solidFill>
          <a:latin typeface="News Gothic MT"/>
          <a:ea typeface="News Gothic MT"/>
          <a:cs typeface="News Gothic MT"/>
          <a:sym typeface="News Gothic MT"/>
        </a:defRPr>
      </a:lvl7pPr>
      <a:lvl8pPr marL="2492904" indent="-376766">
        <a:spcBef>
          <a:spcPts val="2000"/>
        </a:spcBef>
        <a:buClr>
          <a:srgbClr val="6FB7D7"/>
        </a:buClr>
        <a:buSzPct val="110000"/>
        <a:buFont typeface="Wingdings 2"/>
        <a:buChar char="●"/>
        <a:defRPr sz="2400">
          <a:solidFill>
            <a:srgbClr val="595959"/>
          </a:solidFill>
          <a:latin typeface="News Gothic MT"/>
          <a:ea typeface="News Gothic MT"/>
          <a:cs typeface="News Gothic MT"/>
          <a:sym typeface="News Gothic MT"/>
        </a:defRPr>
      </a:lvl8pPr>
      <a:lvl9pPr marL="2783416" indent="-376766">
        <a:spcBef>
          <a:spcPts val="2000"/>
        </a:spcBef>
        <a:buClr>
          <a:srgbClr val="6FB7D7"/>
        </a:buClr>
        <a:buSzPct val="110000"/>
        <a:buFont typeface="Wingdings 2"/>
        <a:buChar char="●"/>
        <a:defRPr sz="2400">
          <a:solidFill>
            <a:srgbClr val="595959"/>
          </a:solidFill>
          <a:latin typeface="News Gothic MT"/>
          <a:ea typeface="News Gothic MT"/>
          <a:cs typeface="News Gothic MT"/>
          <a:sym typeface="News Gothic MT"/>
        </a:defRPr>
      </a:lvl9pPr>
    </p:bodyStyle>
    <p:otherStyle>
      <a:lvl1pPr algn="r">
        <a:defRPr sz="3600">
          <a:solidFill>
            <a:schemeClr val="tx1"/>
          </a:solidFill>
          <a:latin typeface="+mn-lt"/>
          <a:ea typeface="+mn-ea"/>
          <a:cs typeface="+mn-cs"/>
          <a:sym typeface="News Gothic MT"/>
        </a:defRPr>
      </a:lvl1pPr>
      <a:lvl2pPr indent="457200" algn="r">
        <a:defRPr sz="3600">
          <a:solidFill>
            <a:schemeClr val="tx1"/>
          </a:solidFill>
          <a:latin typeface="+mn-lt"/>
          <a:ea typeface="+mn-ea"/>
          <a:cs typeface="+mn-cs"/>
          <a:sym typeface="News Gothic MT"/>
        </a:defRPr>
      </a:lvl2pPr>
      <a:lvl3pPr indent="914400" algn="r">
        <a:defRPr sz="3600">
          <a:solidFill>
            <a:schemeClr val="tx1"/>
          </a:solidFill>
          <a:latin typeface="+mn-lt"/>
          <a:ea typeface="+mn-ea"/>
          <a:cs typeface="+mn-cs"/>
          <a:sym typeface="News Gothic MT"/>
        </a:defRPr>
      </a:lvl3pPr>
      <a:lvl4pPr indent="1371600" algn="r">
        <a:defRPr sz="3600">
          <a:solidFill>
            <a:schemeClr val="tx1"/>
          </a:solidFill>
          <a:latin typeface="+mn-lt"/>
          <a:ea typeface="+mn-ea"/>
          <a:cs typeface="+mn-cs"/>
          <a:sym typeface="News Gothic MT"/>
        </a:defRPr>
      </a:lvl4pPr>
      <a:lvl5pPr indent="1828800" algn="r">
        <a:defRPr sz="3600">
          <a:solidFill>
            <a:schemeClr val="tx1"/>
          </a:solidFill>
          <a:latin typeface="+mn-lt"/>
          <a:ea typeface="+mn-ea"/>
          <a:cs typeface="+mn-cs"/>
          <a:sym typeface="News Gothic MT"/>
        </a:defRPr>
      </a:lvl5pPr>
      <a:lvl6pPr indent="2286000" algn="r">
        <a:defRPr sz="3600">
          <a:solidFill>
            <a:schemeClr val="tx1"/>
          </a:solidFill>
          <a:latin typeface="+mn-lt"/>
          <a:ea typeface="+mn-ea"/>
          <a:cs typeface="+mn-cs"/>
          <a:sym typeface="News Gothic MT"/>
        </a:defRPr>
      </a:lvl6pPr>
      <a:lvl7pPr indent="2743200" algn="r">
        <a:defRPr sz="3600">
          <a:solidFill>
            <a:schemeClr val="tx1"/>
          </a:solidFill>
          <a:latin typeface="+mn-lt"/>
          <a:ea typeface="+mn-ea"/>
          <a:cs typeface="+mn-cs"/>
          <a:sym typeface="News Gothic MT"/>
        </a:defRPr>
      </a:lvl7pPr>
      <a:lvl8pPr indent="3200400" algn="r">
        <a:defRPr sz="3600">
          <a:solidFill>
            <a:schemeClr val="tx1"/>
          </a:solidFill>
          <a:latin typeface="+mn-lt"/>
          <a:ea typeface="+mn-ea"/>
          <a:cs typeface="+mn-cs"/>
          <a:sym typeface="News Gothic MT"/>
        </a:defRPr>
      </a:lvl8pPr>
      <a:lvl9pPr indent="3657600" algn="r">
        <a:defRPr sz="3600">
          <a:solidFill>
            <a:schemeClr val="tx1"/>
          </a:solidFill>
          <a:latin typeface="+mn-lt"/>
          <a:ea typeface="+mn-ea"/>
          <a:cs typeface="+mn-cs"/>
          <a:sym typeface="News Gothic M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gif"/><Relationship Id="rId3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7.jpeg"/><Relationship Id="rId6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eg"/><Relationship Id="rId3" Type="http://schemas.openxmlformats.org/officeDocument/2006/relationships/image" Target="../media/image2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1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2.jpeg"/><Relationship Id="rId4" Type="http://schemas.openxmlformats.org/officeDocument/2006/relationships/image" Target="../media/image2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1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1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1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Relationship Id="rId4" Type="http://schemas.openxmlformats.org/officeDocument/2006/relationships/image" Target="../media/image1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image" Target="../media/image1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3" Type="http://schemas.openxmlformats.org/officeDocument/2006/relationships/image" Target="../media/image34.png"/><Relationship Id="rId4" Type="http://schemas.openxmlformats.org/officeDocument/2006/relationships/image" Target="../media/image39.jpe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3" Type="http://schemas.openxmlformats.org/officeDocument/2006/relationships/image" Target="../media/image47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jpeg"/><Relationship Id="rId3" Type="http://schemas.openxmlformats.org/officeDocument/2006/relationships/image" Target="../media/image36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jpeg"/><Relationship Id="rId3" Type="http://schemas.openxmlformats.org/officeDocument/2006/relationships/image" Target="../media/image36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3" Type="http://schemas.openxmlformats.org/officeDocument/2006/relationships/image" Target="../media/image43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jpeg"/><Relationship Id="rId3" Type="http://schemas.openxmlformats.org/officeDocument/2006/relationships/image" Target="../media/image3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jpeg"/><Relationship Id="rId3" Type="http://schemas.openxmlformats.org/officeDocument/2006/relationships/image" Target="../media/image36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jpeg"/><Relationship Id="rId3" Type="http://schemas.openxmlformats.org/officeDocument/2006/relationships/image" Target="../media/image36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53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xfrm>
            <a:off x="-4" y="4655672"/>
            <a:ext cx="9144001" cy="88816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Nuestra propuesta siempre vanguardista!</a:t>
            </a: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xfrm>
            <a:off x="-3" y="5543832"/>
            <a:ext cx="9144001" cy="48110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El mejor tratamiento de la salud estética de los pacientes de nuestros clientes.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18.jpg" descr="http://www.intramed.net/UserFiles/Images/figur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1981200"/>
            <a:ext cx="6216487" cy="350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9.jpg" descr="http://farm3.static.flickr.com/2610/3961328334_a150afa5a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800" y="4686298"/>
            <a:ext cx="2714625" cy="2171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20.jpg" descr="http://2.bp.blogspot.com/_JGvbpYK0sDk/SjUzC9qfF9I/AAAAAAAAAkI/CqVoDshJrpM/s320/adiposo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1800" y="1676400"/>
            <a:ext cx="3048000" cy="259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TEJIDO GRASO</a:t>
            </a:r>
          </a:p>
        </p:txBody>
      </p:sp>
      <p:sp>
        <p:nvSpPr>
          <p:cNvPr id="154" name="Shape 154"/>
          <p:cNvSpPr/>
          <p:nvPr/>
        </p:nvSpPr>
        <p:spPr>
          <a:xfrm>
            <a:off x="6563549" y="0"/>
            <a:ext cx="2721879" cy="456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GRASA PARDA :  </a:t>
            </a:r>
          </a:p>
          <a:p>
            <a:pPr lvl="0"/>
            <a:r>
              <a:t>células multiloculadas, </a:t>
            </a:r>
          </a:p>
          <a:p>
            <a:pPr lvl="0"/>
            <a:r>
              <a:t>Con mas mitocondrias </a:t>
            </a:r>
          </a:p>
          <a:p>
            <a:pPr lvl="0"/>
            <a:r>
              <a:t>y mas </a:t>
            </a:r>
            <a:r>
              <a:rPr i="1"/>
              <a:t>proteína</a:t>
            </a:r>
            <a:endParaRPr i="1"/>
          </a:p>
          <a:p>
            <a:pPr lvl="0"/>
            <a:r>
              <a:rPr i="1"/>
              <a:t>desacoplante</a:t>
            </a:r>
            <a:r>
              <a:t>;  en </a:t>
            </a:r>
          </a:p>
          <a:p>
            <a:pPr lvl="0"/>
            <a:r>
              <a:t>consecuencia, mas </a:t>
            </a:r>
          </a:p>
          <a:p>
            <a:pPr lvl="0"/>
            <a:r>
              <a:t>termogénico.  </a:t>
            </a:r>
          </a:p>
          <a:p>
            <a:pPr lvl="0"/>
            <a:r>
              <a:t>Con muy </a:t>
            </a:r>
          </a:p>
          <a:p>
            <a:pPr lvl="0"/>
            <a:r>
              <a:t>pequeños nichos de </a:t>
            </a:r>
          </a:p>
          <a:p>
            <a:pPr lvl="0"/>
            <a:r>
              <a:t>tejido dispersos por todo </a:t>
            </a:r>
          </a:p>
          <a:p>
            <a:pPr lvl="0"/>
            <a:r>
              <a:t>el tejido adiposo</a:t>
            </a:r>
          </a:p>
          <a:p>
            <a:pPr lvl="0"/>
            <a:r>
              <a:t>Mas abundante en la </a:t>
            </a:r>
          </a:p>
          <a:p>
            <a:pPr lvl="0"/>
            <a:r>
              <a:t>grasa visceral. De </a:t>
            </a:r>
          </a:p>
          <a:p>
            <a:pPr lvl="0"/>
            <a:r>
              <a:t>recambio lento. </a:t>
            </a:r>
          </a:p>
          <a:p>
            <a:pPr lvl="0"/>
            <a:r>
              <a:t> Mas abundante en </a:t>
            </a:r>
          </a:p>
          <a:p>
            <a:pPr lvl="0"/>
            <a:r>
              <a:t>proadipocitos.</a:t>
            </a:r>
          </a:p>
        </p:txBody>
      </p:sp>
      <p:sp>
        <p:nvSpPr>
          <p:cNvPr id="155" name="Shape 155"/>
          <p:cNvSpPr/>
          <p:nvPr/>
        </p:nvSpPr>
        <p:spPr>
          <a:xfrm>
            <a:off x="152400" y="2438399"/>
            <a:ext cx="3331776" cy="428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GRASA BLANCA, la mas</a:t>
            </a:r>
          </a:p>
          <a:p>
            <a:pPr lvl="0"/>
            <a:r>
              <a:t> abundante en el cuerpo </a:t>
            </a:r>
          </a:p>
          <a:p>
            <a:pPr lvl="0"/>
            <a:r>
              <a:t>del adulto.  De recambio</a:t>
            </a:r>
          </a:p>
          <a:p>
            <a:pPr lvl="0"/>
            <a:r>
              <a:t> rápido Con mayor actividad </a:t>
            </a:r>
          </a:p>
          <a:p>
            <a:pPr lvl="0"/>
            <a:r>
              <a:t>Endocrina Con un solo tipo </a:t>
            </a:r>
          </a:p>
          <a:p>
            <a:pPr lvl="0"/>
            <a:r>
              <a:t>de mitocondrias; Alta </a:t>
            </a:r>
          </a:p>
          <a:p>
            <a:pPr lvl="0"/>
            <a:r>
              <a:t>capacidad energética.</a:t>
            </a:r>
          </a:p>
          <a:p>
            <a:pPr lvl="0"/>
            <a:r>
              <a:t>Con mas receptores </a:t>
            </a:r>
          </a:p>
          <a:p>
            <a:pPr lvl="0"/>
            <a:r>
              <a:t>Hormonales y mayor </a:t>
            </a:r>
          </a:p>
          <a:p>
            <a:pPr lvl="0"/>
            <a:r>
              <a:t>función endocrina. Los </a:t>
            </a:r>
          </a:p>
          <a:p>
            <a:pPr lvl="0"/>
            <a:r>
              <a:t>proadipocitos que tiene son</a:t>
            </a:r>
          </a:p>
          <a:p>
            <a:pPr lvl="0"/>
            <a:r>
              <a:t>diferentes a los de la grasa </a:t>
            </a:r>
          </a:p>
          <a:p>
            <a:pPr lvl="0"/>
            <a:r>
              <a:t>Parda;  tiene mayor capacidad </a:t>
            </a:r>
          </a:p>
          <a:p>
            <a:pPr lvl="0"/>
            <a:r>
              <a:t>de hipertrofiarse y se modifica </a:t>
            </a:r>
          </a:p>
          <a:p>
            <a:pPr lvl="0"/>
            <a:r>
              <a:t>Estacionalmente.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21.gif" descr="http://mail.efn.uncor.edu/dep/biologia/intrbiol/mitochon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914400"/>
            <a:ext cx="8078225" cy="3581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 rot="19515414">
            <a:off x="1798" y="4190437"/>
            <a:ext cx="396240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>
                <a:solidFill>
                  <a:srgbClr val="E2751D"/>
                </a:solidFill>
              </a:rPr>
              <a:t>Glucosa            2 acido pirvbico</a:t>
            </a:r>
            <a:endParaRPr>
              <a:solidFill>
                <a:srgbClr val="E2751D"/>
              </a:solidFill>
            </a:endParaRPr>
          </a:p>
          <a:p>
            <a:pPr lvl="0"/>
            <a:r>
              <a:rPr>
                <a:solidFill>
                  <a:srgbClr val="E2751D"/>
                </a:solidFill>
              </a:rPr>
              <a:t>              Tiroxina</a:t>
            </a:r>
            <a:endParaRPr>
              <a:solidFill>
                <a:srgbClr val="E2751D"/>
              </a:solidFill>
            </a:endParaRPr>
          </a:p>
          <a:p>
            <a:pPr lvl="0"/>
            <a:r>
              <a:t>              </a:t>
            </a:r>
          </a:p>
        </p:txBody>
      </p:sp>
      <p:sp>
        <p:nvSpPr>
          <p:cNvPr id="159" name="Shape 159"/>
          <p:cNvSpPr/>
          <p:nvPr/>
        </p:nvSpPr>
        <p:spPr>
          <a:xfrm flipV="1" rot="19067029">
            <a:off x="894055" y="4855407"/>
            <a:ext cx="533401" cy="656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C7C9F"/>
          </a:solidFill>
          <a:ln w="25400">
            <a:solidFill>
              <a:srgbClr val="205A74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2666999" y="4343399"/>
            <a:ext cx="27596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E2751D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E2751D"/>
                </a:solidFill>
              </a:rPr>
              <a:t>Carnitina—acido palmitico</a:t>
            </a:r>
          </a:p>
        </p:txBody>
      </p:sp>
      <p:sp>
        <p:nvSpPr>
          <p:cNvPr id="161" name="Shape 161"/>
          <p:cNvSpPr/>
          <p:nvPr/>
        </p:nvSpPr>
        <p:spPr>
          <a:xfrm>
            <a:off x="2514599" y="4648199"/>
            <a:ext cx="29503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E2751D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E2751D"/>
                </a:solidFill>
              </a:rPr>
              <a:t>Carnitin palmitato reductasa</a:t>
            </a:r>
          </a:p>
        </p:txBody>
      </p:sp>
      <p:sp>
        <p:nvSpPr>
          <p:cNvPr id="162" name="Shape 162"/>
          <p:cNvSpPr/>
          <p:nvPr/>
        </p:nvSpPr>
        <p:spPr>
          <a:xfrm>
            <a:off x="3047999" y="5029199"/>
            <a:ext cx="16796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E2751D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E2751D"/>
                </a:solidFill>
              </a:rPr>
              <a:t>Fosfatidil colina</a:t>
            </a:r>
          </a:p>
        </p:txBody>
      </p:sp>
      <p:sp>
        <p:nvSpPr>
          <p:cNvPr id="163" name="Shape 163"/>
          <p:cNvSpPr/>
          <p:nvPr/>
        </p:nvSpPr>
        <p:spPr>
          <a:xfrm rot="19348773">
            <a:off x="4067104" y="3317841"/>
            <a:ext cx="302638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Acidos grasos       acetil CoA</a:t>
            </a:r>
          </a:p>
        </p:txBody>
      </p:sp>
      <p:sp>
        <p:nvSpPr>
          <p:cNvPr id="164" name="Shape 164"/>
          <p:cNvSpPr/>
          <p:nvPr/>
        </p:nvSpPr>
        <p:spPr>
          <a:xfrm rot="18393583">
            <a:off x="5393554" y="3247021"/>
            <a:ext cx="762001" cy="1524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C7C9F"/>
          </a:solidFill>
          <a:ln w="25400">
            <a:solidFill>
              <a:srgbClr val="205A74"/>
            </a:solidFill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0" y="5703837"/>
            <a:ext cx="586740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>
                <a:solidFill>
                  <a:srgbClr val="00B050"/>
                </a:solidFill>
              </a:rPr>
              <a:t>Síntesis de ATP desarrollo permanente </a:t>
            </a:r>
            <a:endParaRPr>
              <a:solidFill>
                <a:srgbClr val="00B050"/>
              </a:solidFill>
            </a:endParaRPr>
          </a:p>
          <a:p>
            <a:pPr lvl="0"/>
            <a:r>
              <a:rPr>
                <a:solidFill>
                  <a:srgbClr val="00B050"/>
                </a:solidFill>
              </a:rPr>
              <a:t>Del ciclo de la fosforilación oxidativa de La glucosa y catabolismo de lípidos.</a:t>
            </a:r>
          </a:p>
        </p:txBody>
      </p:sp>
      <p:sp>
        <p:nvSpPr>
          <p:cNvPr id="166" name="Shape 166"/>
          <p:cNvSpPr/>
          <p:nvPr>
            <p:ph type="title"/>
          </p:nvPr>
        </p:nvSpPr>
        <p:spPr>
          <a:xfrm>
            <a:off x="0" y="26716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740663">
              <a:defRPr sz="3240">
                <a:ln w="12082"/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40">
                <a:ln w="12082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rPr>
              <a:t>LIPOLISIS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xfrm>
            <a:off x="549275" y="1135529"/>
            <a:ext cx="8042276" cy="480807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/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4"/>
      <p:bldP build="whole" bldLvl="1" animBg="1" rev="0" advAuto="0" spid="161" grpId="5"/>
      <p:bldP build="whole" bldLvl="1" animBg="1" rev="0" advAuto="0" spid="165" grpId="9"/>
      <p:bldP build="whole" bldLvl="1" animBg="1" rev="0" advAuto="0" spid="159" grpId="3"/>
      <p:bldP build="whole" bldLvl="1" animBg="1" rev="0" advAuto="0" spid="164" grpId="8"/>
      <p:bldP build="whole" bldLvl="1" animBg="1" rev="0" advAuto="0" spid="158" grpId="2"/>
      <p:bldP build="whole" bldLvl="1" animBg="1" rev="0" advAuto="0" spid="163" grpId="7"/>
      <p:bldP build="whole" bldLvl="1" animBg="1" rev="0" advAuto="0" spid="162" grpId="6"/>
      <p:bldP build="whole" bldLvl="1" animBg="1" rev="0" advAuto="0" spid="15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xfrm>
            <a:off x="-1" y="476672"/>
            <a:ext cx="7452322" cy="7920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28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Métodos de aplicación de nuestro producto.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xfrm>
            <a:off x="539551" y="1412775"/>
            <a:ext cx="8052001" cy="5112568"/>
          </a:xfrm>
          <a:prstGeom prst="rect">
            <a:avLst/>
          </a:prstGeom>
        </p:spPr>
        <p:txBody>
          <a:bodyPr/>
          <a:lstStyle/>
          <a:p>
            <a:pPr lvl="0" marL="465666" indent="-465666"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E2561E"/>
                </a:solidFill>
                <a:latin typeface="Arial"/>
                <a:ea typeface="Arial"/>
                <a:cs typeface="Arial"/>
                <a:sym typeface="Arial"/>
              </a:rPr>
              <a:t>Transdermoterapia.</a:t>
            </a:r>
            <a:endParaRPr b="1" sz="3200">
              <a:solidFill>
                <a:srgbClr val="E2561E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marL="838777" indent="-489527">
              <a:spcBef>
                <a:spcPts val="600"/>
              </a:spcBef>
              <a:buClr>
                <a:srgbClr val="215D77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18579B"/>
                </a:solidFill>
                <a:latin typeface="Arial"/>
                <a:ea typeface="Arial"/>
                <a:cs typeface="Arial"/>
                <a:sym typeface="Arial"/>
              </a:rPr>
              <a:t>Aplicación tópica</a:t>
            </a:r>
            <a:endParaRPr sz="2200">
              <a:solidFill>
                <a:srgbClr val="595959"/>
              </a:solidFill>
            </a:endParaRPr>
          </a:p>
          <a:p>
            <a:pPr lvl="1" marL="838777" indent="-489527">
              <a:spcBef>
                <a:spcPts val="600"/>
              </a:spcBef>
              <a:buClr>
                <a:srgbClr val="215D77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18579B"/>
                </a:solidFill>
                <a:latin typeface="Arial"/>
                <a:ea typeface="Arial"/>
                <a:cs typeface="Arial"/>
                <a:sym typeface="Arial"/>
              </a:rPr>
              <a:t>Aplicación tópica con masaje</a:t>
            </a:r>
            <a:endParaRPr sz="2200">
              <a:solidFill>
                <a:srgbClr val="595959"/>
              </a:solidFill>
            </a:endParaRPr>
          </a:p>
          <a:p>
            <a:pPr lvl="1" marL="838777" indent="-489527">
              <a:spcBef>
                <a:spcPts val="600"/>
              </a:spcBef>
              <a:buClr>
                <a:srgbClr val="215D77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8080"/>
                </a:solidFill>
                <a:latin typeface="Arial"/>
                <a:ea typeface="Arial"/>
                <a:cs typeface="Arial"/>
                <a:sym typeface="Arial"/>
              </a:rPr>
              <a:t>Aplicación pos peelling</a:t>
            </a:r>
            <a:endParaRPr sz="3200">
              <a:solidFill>
                <a:srgbClr val="FF808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marL="838777" indent="-489527">
              <a:spcBef>
                <a:spcPts val="600"/>
              </a:spcBef>
              <a:buClr>
                <a:srgbClr val="215D77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00000"/>
                </a:solidFill>
                <a:latin typeface="Arial"/>
                <a:ea typeface="Arial"/>
                <a:cs typeface="Arial"/>
                <a:sym typeface="Arial"/>
              </a:rPr>
              <a:t>Aplicación con masaje post peelling</a:t>
            </a:r>
            <a:endParaRPr sz="3200">
              <a:solidFill>
                <a:srgbClr val="9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marL="838777" indent="-489527">
              <a:spcBef>
                <a:spcPts val="600"/>
              </a:spcBef>
              <a:buClr>
                <a:srgbClr val="215D77"/>
              </a:buClr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8080"/>
                </a:solidFill>
                <a:latin typeface="Arial"/>
                <a:ea typeface="Arial"/>
                <a:cs typeface="Arial"/>
                <a:sym typeface="Arial"/>
              </a:rPr>
              <a:t>Electroforesis, iontoforesis o ionizacion.</a:t>
            </a:r>
            <a:endParaRPr sz="2200">
              <a:solidFill>
                <a:srgbClr val="595959"/>
              </a:solidFill>
            </a:endParaRPr>
          </a:p>
          <a:p>
            <a:pPr lvl="1" marL="838777" indent="-489527">
              <a:spcBef>
                <a:spcPts val="600"/>
              </a:spcBef>
              <a:buClr>
                <a:srgbClr val="215D77"/>
              </a:buClr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8080"/>
                </a:solidFill>
                <a:latin typeface="Arial"/>
                <a:ea typeface="Arial"/>
                <a:cs typeface="Arial"/>
                <a:sym typeface="Arial"/>
              </a:rPr>
              <a:t>Sonoforesis</a:t>
            </a:r>
            <a:endParaRPr sz="2200">
              <a:solidFill>
                <a:srgbClr val="595959"/>
              </a:solidFill>
            </a:endParaRPr>
          </a:p>
          <a:p>
            <a:pPr lvl="1" marL="838777" indent="-489527">
              <a:spcBef>
                <a:spcPts val="600"/>
              </a:spcBef>
              <a:buClr>
                <a:srgbClr val="215D77"/>
              </a:buClr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E2561E"/>
                </a:solidFill>
                <a:latin typeface="Arial"/>
                <a:ea typeface="Arial"/>
                <a:cs typeface="Arial"/>
                <a:sym typeface="Arial"/>
              </a:rPr>
              <a:t>Electroporacion.</a:t>
            </a:r>
            <a:endParaRPr sz="2200">
              <a:solidFill>
                <a:srgbClr val="595959"/>
              </a:solidFill>
            </a:endParaRPr>
          </a:p>
          <a:p>
            <a:pPr lvl="1" marL="838777" indent="-489527">
              <a:spcBef>
                <a:spcPts val="600"/>
              </a:spcBef>
              <a:buClr>
                <a:srgbClr val="215D77"/>
              </a:buClr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00000"/>
                </a:solidFill>
                <a:latin typeface="Arial"/>
                <a:ea typeface="Arial"/>
                <a:cs typeface="Arial"/>
                <a:sym typeface="Arial"/>
              </a:rPr>
              <a:t>Mesoterapia.</a:t>
            </a:r>
          </a:p>
        </p:txBody>
      </p:sp>
      <p:pic>
        <p:nvPicPr>
          <p:cNvPr id="171" name="image22.png" descr="logo dermcl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1800" y="5486400"/>
            <a:ext cx="2124075" cy="104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740663">
              <a:defRPr sz="3240">
                <a:ln w="12082"/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40">
                <a:ln w="12082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rPr>
              <a:t>Morfología corporal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xfrm>
            <a:off x="549275" y="1135529"/>
            <a:ext cx="8042276" cy="4808073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75" name="image23.jpg" descr="http://t3.gstatic.com/images?q=tbn:ANd9GcSiMa714uxRb2cI1ugN8nD4UogmpRDlrOgpoMyOMgSuNPrggPnh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0" y="1124744"/>
            <a:ext cx="5560783" cy="2376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24.jpg" descr="http://2.bp.blogspot.com/-tWC1MgSJkDQ/UMnGlZAPN-I/AAAAAAAAADI/l4y2HPwd4ms/s1600/Morfología+corporal+femenina.bmp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8948" y="3501008"/>
            <a:ext cx="5312896" cy="2455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25.jpg" descr="http://t3.gstatic.com/images?q=tbn:ANd9GcT2g_HtrJ8ZnT4Y-t6_OX5b_IPxH_sz_mla4usl05KtZqOD9rrw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9632" y="3719126"/>
            <a:ext cx="1447801" cy="2019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26.png" descr="http://images3.wikia.nocookie.net/__cb20120507082814/aonoexorcistsp/es/images/7/72/Masculino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90456" y="1331800"/>
            <a:ext cx="1962151" cy="196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22.png" descr="logo dermcla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00875" y="5859462"/>
            <a:ext cx="2124075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905255">
              <a:defRPr sz="1800">
                <a:solidFill>
                  <a:srgbClr val="000000"/>
                </a:solidFill>
                <a:effectLst/>
              </a:defRPr>
            </a:pPr>
            <a:r>
              <a:rPr sz="4059">
                <a:solidFill>
                  <a:srgbClr val="2C7C9F"/>
                </a:solidFill>
              </a:rPr>
              <a:t>Biotipos </a:t>
            </a:r>
            <a:br>
              <a:rPr sz="4059">
                <a:solidFill>
                  <a:srgbClr val="2C7C9F"/>
                </a:solidFill>
              </a:rPr>
            </a:br>
            <a:r>
              <a:rPr sz="4059">
                <a:solidFill>
                  <a:srgbClr val="2C7C9F"/>
                </a:solidFill>
              </a:rPr>
              <a:t>y proporciones corporales.</a:t>
            </a:r>
          </a:p>
        </p:txBody>
      </p:sp>
      <p:pic>
        <p:nvPicPr>
          <p:cNvPr id="182" name="image27.gif" descr="C:\Users\Catalina\Pictures\biotipos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590800"/>
            <a:ext cx="3248025" cy="2647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28.jpg" descr="C:\Users\Catalina\Pictures\biotipos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9600" y="1752600"/>
            <a:ext cx="3333750" cy="2105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29.jpg" descr="C:\Users\Catalina\Pictures\proporciones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48200" y="4419600"/>
            <a:ext cx="3124200" cy="1952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22.png" descr="logo dermcla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9925" y="5802312"/>
            <a:ext cx="2124075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27.gif" descr="C:\Users\Catalina\Pictures\basicas\biotipos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" y="304800"/>
            <a:ext cx="7620000" cy="62122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4648199" y="2514599"/>
            <a:ext cx="217560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solidFill>
                  <a:srgbClr val="FF0000"/>
                </a:solidFill>
              </a:rPr>
              <a:t>Solución moldeante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fosfatidilcolina</a:t>
            </a:r>
          </a:p>
        </p:txBody>
      </p:sp>
      <p:sp>
        <p:nvSpPr>
          <p:cNvPr id="189" name="Shape 189"/>
          <p:cNvSpPr/>
          <p:nvPr/>
        </p:nvSpPr>
        <p:spPr>
          <a:xfrm>
            <a:off x="4648199" y="1447799"/>
            <a:ext cx="216276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solidFill>
                  <a:srgbClr val="FF0000"/>
                </a:solidFill>
              </a:rPr>
              <a:t>Solución purificante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  alcchofa</a:t>
            </a:r>
          </a:p>
        </p:txBody>
      </p:sp>
      <p:sp>
        <p:nvSpPr>
          <p:cNvPr id="190" name="Shape 190"/>
          <p:cNvSpPr/>
          <p:nvPr/>
        </p:nvSpPr>
        <p:spPr>
          <a:xfrm>
            <a:off x="2590800" y="1828799"/>
            <a:ext cx="236603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solidFill>
                  <a:srgbClr val="FF0000"/>
                </a:solidFill>
              </a:rPr>
              <a:t>Solución anticelulítica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      l-carinitna</a:t>
            </a:r>
          </a:p>
        </p:txBody>
      </p:sp>
      <p:sp>
        <p:nvSpPr>
          <p:cNvPr id="191" name="Shape 191"/>
          <p:cNvSpPr/>
          <p:nvPr/>
        </p:nvSpPr>
        <p:spPr>
          <a:xfrm>
            <a:off x="6629400" y="1981199"/>
            <a:ext cx="2493167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solidFill>
                  <a:srgbClr val="FF0000"/>
                </a:solidFill>
              </a:rPr>
              <a:t>Extractos reductores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centella asiatica,hiedra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y fucus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685799" y="5943599"/>
            <a:ext cx="264553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Solución reestructurante</a:t>
            </a:r>
          </a:p>
          <a:p>
            <a:pPr lvl="0"/>
            <a:r>
              <a:t>silicio organico</a:t>
            </a:r>
          </a:p>
        </p:txBody>
      </p:sp>
      <p:sp>
        <p:nvSpPr>
          <p:cNvPr id="193" name="Shape 193"/>
          <p:cNvSpPr/>
          <p:nvPr/>
        </p:nvSpPr>
        <p:spPr>
          <a:xfrm>
            <a:off x="838199" y="1523999"/>
            <a:ext cx="207380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solidFill>
                  <a:srgbClr val="FF0000"/>
                </a:solidFill>
              </a:rPr>
              <a:t>Solución reductora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cafeina</a:t>
            </a:r>
          </a:p>
        </p:txBody>
      </p:sp>
      <p:sp>
        <p:nvSpPr>
          <p:cNvPr id="194" name="Shape 194"/>
          <p:cNvSpPr/>
          <p:nvPr/>
        </p:nvSpPr>
        <p:spPr>
          <a:xfrm>
            <a:off x="533400" y="2057399"/>
            <a:ext cx="236603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solidFill>
                  <a:srgbClr val="FF0000"/>
                </a:solidFill>
              </a:rPr>
              <a:t>Solución anticelulítica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l-carnitina</a:t>
            </a:r>
          </a:p>
        </p:txBody>
      </p:sp>
      <p:sp>
        <p:nvSpPr>
          <p:cNvPr id="195" name="Shape 195"/>
          <p:cNvSpPr/>
          <p:nvPr/>
        </p:nvSpPr>
        <p:spPr>
          <a:xfrm>
            <a:off x="761999" y="2743199"/>
            <a:ext cx="217560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solidFill>
                  <a:srgbClr val="FF0000"/>
                </a:solidFill>
              </a:rPr>
              <a:t>Solución moldeante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fosfatidilcolina</a:t>
            </a:r>
          </a:p>
        </p:txBody>
      </p:sp>
      <p:sp>
        <p:nvSpPr>
          <p:cNvPr id="196" name="Shape 196"/>
          <p:cNvSpPr/>
          <p:nvPr/>
        </p:nvSpPr>
        <p:spPr>
          <a:xfrm>
            <a:off x="457199" y="4800599"/>
            <a:ext cx="264553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solidFill>
                  <a:srgbClr val="FF0000"/>
                </a:solidFill>
              </a:rPr>
              <a:t>Solución reestructurante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silicio organico</a:t>
            </a:r>
          </a:p>
        </p:txBody>
      </p:sp>
      <p:sp>
        <p:nvSpPr>
          <p:cNvPr id="197" name="Shape 197"/>
          <p:cNvSpPr/>
          <p:nvPr/>
        </p:nvSpPr>
        <p:spPr>
          <a:xfrm>
            <a:off x="2362199" y="4114799"/>
            <a:ext cx="264553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solidFill>
                  <a:srgbClr val="FF0000"/>
                </a:solidFill>
              </a:rPr>
              <a:t>Solución reestructurante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silicio organico</a:t>
            </a:r>
          </a:p>
        </p:txBody>
      </p:sp>
      <p:sp>
        <p:nvSpPr>
          <p:cNvPr id="198" name="Shape 198"/>
          <p:cNvSpPr/>
          <p:nvPr/>
        </p:nvSpPr>
        <p:spPr>
          <a:xfrm>
            <a:off x="6501865" y="3733799"/>
            <a:ext cx="264553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solidFill>
                  <a:srgbClr val="FF0000"/>
                </a:solidFill>
              </a:rPr>
              <a:t>Solución reestructurante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silicio organico</a:t>
            </a:r>
          </a:p>
        </p:txBody>
      </p:sp>
      <p:sp>
        <p:nvSpPr>
          <p:cNvPr id="199" name="Shape 199"/>
          <p:cNvSpPr/>
          <p:nvPr/>
        </p:nvSpPr>
        <p:spPr>
          <a:xfrm>
            <a:off x="4571999" y="4876799"/>
            <a:ext cx="264553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solidFill>
                  <a:srgbClr val="FF0000"/>
                </a:solidFill>
              </a:rPr>
              <a:t>Solución reestructurante</a:t>
            </a:r>
            <a:endParaRPr>
              <a:solidFill>
                <a:srgbClr val="FF0000"/>
              </a:solidFill>
            </a:endParaRPr>
          </a:p>
          <a:p>
            <a:pPr lvl="0"/>
            <a:r>
              <a:rPr>
                <a:solidFill>
                  <a:srgbClr val="FF0000"/>
                </a:solidFill>
              </a:rPr>
              <a:t>silicio organico</a:t>
            </a:r>
          </a:p>
        </p:txBody>
      </p:sp>
      <p:pic>
        <p:nvPicPr>
          <p:cNvPr id="200" name="image22.png" descr="logo dermcla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3736" y="5830887"/>
            <a:ext cx="2124076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28.jpg" descr="C:\Users\Catalina\Pictures\basicas\biotipos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143000"/>
            <a:ext cx="7448550" cy="470322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6248399" y="2971799"/>
            <a:ext cx="21120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Solución moldeante</a:t>
            </a:r>
          </a:p>
        </p:txBody>
      </p:sp>
      <p:sp>
        <p:nvSpPr>
          <p:cNvPr id="204" name="Shape 204"/>
          <p:cNvSpPr/>
          <p:nvPr/>
        </p:nvSpPr>
        <p:spPr>
          <a:xfrm>
            <a:off x="3048000" y="3047999"/>
            <a:ext cx="230251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Solución anticelulítica</a:t>
            </a:r>
          </a:p>
        </p:txBody>
      </p:sp>
      <p:sp>
        <p:nvSpPr>
          <p:cNvPr id="205" name="Shape 205"/>
          <p:cNvSpPr/>
          <p:nvPr/>
        </p:nvSpPr>
        <p:spPr>
          <a:xfrm>
            <a:off x="380999" y="2743199"/>
            <a:ext cx="258201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0000"/>
                </a:solidFill>
              </a:rPr>
              <a:t>Solución reestructurante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200">
                <a:ln w="18415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La imagen real y la autoimagen.</a:t>
            </a:r>
          </a:p>
        </p:txBody>
      </p:sp>
      <p:pic>
        <p:nvPicPr>
          <p:cNvPr id="208" name="image30.jpg" descr="C:\Users\Catalina\Pictures\edema-hidropesi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5400" y="1524000"/>
            <a:ext cx="3810000" cy="2600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31.jpg" descr="C:\Users\Catalina\Pictures\anorexia-y-bulimia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1251155"/>
            <a:ext cx="4343400" cy="5419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740663">
              <a:defRPr sz="3240">
                <a:ln w="12082"/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40">
                <a:ln w="12082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rPr>
              <a:t>Torso humano</a:t>
            </a:r>
          </a:p>
        </p:txBody>
      </p:sp>
      <p:pic>
        <p:nvPicPr>
          <p:cNvPr id="212" name="image3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600" y="2574644"/>
            <a:ext cx="3240360" cy="3241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3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5576" y="1124744"/>
            <a:ext cx="2592289" cy="3237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34.png" descr="http://images3.wikia.nocookie.net/__cb20120507082814/aonoexorcistsp/es/images/7/72/Masculin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2232" y="609600"/>
            <a:ext cx="1548359" cy="1548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25.jpg" descr="http://t3.gstatic.com/images?q=tbn:ANd9GcT2g_HtrJ8ZnT4Y-t6_OX5b_IPxH_sz_mla4usl05KtZqOD9rrw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7820" y="4581128"/>
            <a:ext cx="1447801" cy="2019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22.png" descr="logo dermcla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77074" y="5816600"/>
            <a:ext cx="2124076" cy="104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1"/>
      <p:bldP build="whole" bldLvl="1" animBg="1" rev="0" advAuto="0" spid="21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-4" y="4655672"/>
            <a:ext cx="9144001" cy="88816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Tratamiento de las adiposidades.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xfrm>
            <a:off x="-3" y="5543832"/>
            <a:ext cx="9144001" cy="481107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DETERMINANTES Y MANEJO.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35.jpg" descr="http://melies.com.br/blogs/fabiotarak/wp-content/uploads/2010/01/tronco_masculin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2286000"/>
            <a:ext cx="6096000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>
            <p:ph type="title" idx="4294967295"/>
          </p:nvPr>
        </p:nvSpPr>
        <p:spPr>
          <a:xfrm>
            <a:off x="0" y="304800"/>
            <a:ext cx="9144000" cy="15240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0" tIns="0" rIns="0" bIns="0" anchor="b">
            <a:normAutofit fontScale="100000" lnSpcReduction="0"/>
          </a:bodyPr>
          <a:lstStyle>
            <a:lvl1pPr defTabSz="804672">
              <a:defRPr sz="3168">
                <a:ln w="9525">
                  <a:noFill/>
                </a:ln>
                <a:solidFill>
                  <a:srgbClr val="2C7C9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168">
                <a:solidFill>
                  <a:srgbClr val="2C7C9F"/>
                </a:solidFill>
              </a:rPr>
              <a:t>ZONAS DEL CUERPO MASCULINO CON RECEPTORES PARA EL ALMACENAMIENTO DE GRASA</a:t>
            </a:r>
          </a:p>
        </p:txBody>
      </p:sp>
      <p:pic>
        <p:nvPicPr>
          <p:cNvPr id="220" name="image3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7536" y="5791200"/>
            <a:ext cx="2120901" cy="1042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37.jpg" descr="http://www.arteespana.com/imagenes/venushelenistic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143000"/>
            <a:ext cx="2729925" cy="533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38.jpeg" descr="http://www.doslourdes.net/monogr%C3%A1ficos-venus-willendorf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1400" y="1981200"/>
            <a:ext cx="2390775" cy="440574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381000" y="457200"/>
            <a:ext cx="12817548" cy="282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3600"/>
              <a:t>  ZONAS DEL CUERPO FEMENINO CON </a:t>
            </a:r>
            <a:endParaRPr sz="3600"/>
          </a:p>
          <a:p>
            <a:pPr lvl="0"/>
            <a:r>
              <a:rPr sz="3600"/>
              <a:t>                        RECEPTORES PARA EL </a:t>
            </a:r>
            <a:endParaRPr sz="3600"/>
          </a:p>
          <a:p>
            <a:pPr lvl="0"/>
            <a:r>
              <a:rPr sz="3600"/>
              <a:t>                                            ALMACENA-</a:t>
            </a:r>
            <a:endParaRPr sz="3600"/>
          </a:p>
          <a:p>
            <a:pPr lvl="0"/>
            <a:r>
              <a:rPr sz="3600"/>
              <a:t>                                                  MIENTO </a:t>
            </a:r>
            <a:endParaRPr sz="3600"/>
          </a:p>
          <a:p>
            <a:pPr lvl="0"/>
            <a:r>
              <a:rPr sz="3600"/>
              <a:t>                                               DE GRASA.</a:t>
            </a:r>
          </a:p>
        </p:txBody>
      </p:sp>
      <p:pic>
        <p:nvPicPr>
          <p:cNvPr id="225" name="image22.png" descr="logo dermcla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1800" y="5486400"/>
            <a:ext cx="2124075" cy="104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740663">
              <a:defRPr sz="3240">
                <a:ln w="12082"/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40">
                <a:ln w="12082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rPr>
              <a:t>Revisión anatómica</a:t>
            </a:r>
          </a:p>
        </p:txBody>
      </p:sp>
      <p:sp>
        <p:nvSpPr>
          <p:cNvPr id="228" name="Shape 228"/>
          <p:cNvSpPr/>
          <p:nvPr>
            <p:ph type="body" idx="1"/>
          </p:nvPr>
        </p:nvSpPr>
        <p:spPr>
          <a:xfrm>
            <a:off x="549275" y="1135528"/>
            <a:ext cx="4937125" cy="40460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/>
          </a:p>
        </p:txBody>
      </p:sp>
      <p:pic>
        <p:nvPicPr>
          <p:cNvPr id="229" name="image3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1581" y="1197439"/>
            <a:ext cx="2276421" cy="2399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40.jpg" descr="http://t3.gstatic.com/images?q=tbn:ANd9GcSH4onLSosDLZkbunu3v3sQInFKBg1rQRMc1QMWJkpQCr7dHQkD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7600" y="4114800"/>
            <a:ext cx="2476873" cy="2399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41.jpg" descr="http://t2.gstatic.com/images?q=tbn:ANd9GcQVQI_BOI4XEaBovqUmcR0ytb-jbbnkRtRBNNejVmkHbYec0QCw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5400" y="1287830"/>
            <a:ext cx="3469929" cy="2309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42.jpg" descr="http://t1.gstatic.com/images?q=tbn:ANd9GcQyxqiBt9TnK5X5y9SPUWa5HRQulY0t2VeJuofapb8oVw_6tmX4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550" y="3596911"/>
            <a:ext cx="2160242" cy="2985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43.png" descr="http://2.bp.blogspot.com/_BPucoQu_Nrc/St6eOePQ8eI/AAAAAAAAAPs/rydyT-yC1Dk/s400/bodyshapes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228600"/>
            <a:ext cx="3276600" cy="2498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44.jpg" descr="http://www.puntal.com.ar/blogs/yolamasgordadetodas/wp-content/uploads/2010/12/bikini11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0" y="228600"/>
            <a:ext cx="2819400" cy="3819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45.jpg" descr="http://www.armandobronca.com/wp-content/uploads/2008/04/missenglandofficialbikini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00" y="2867025"/>
            <a:ext cx="2124075" cy="3819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46.jpg" descr="http://www.comercializadoramx.com/imagenes/nalgas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14600" y="4267200"/>
            <a:ext cx="4314825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2.png" descr="logo dermcla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58011" y="5726112"/>
            <a:ext cx="2124076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740663">
              <a:defRPr sz="3240">
                <a:ln w="12082"/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40">
                <a:ln w="12082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rPr>
              <a:t>Patologías asociadas</a:t>
            </a:r>
          </a:p>
        </p:txBody>
      </p:sp>
      <p:sp>
        <p:nvSpPr>
          <p:cNvPr id="241" name="Shape 241"/>
          <p:cNvSpPr/>
          <p:nvPr>
            <p:ph type="body" idx="1"/>
          </p:nvPr>
        </p:nvSpPr>
        <p:spPr>
          <a:xfrm>
            <a:off x="549274" y="1135529"/>
            <a:ext cx="4238751" cy="480807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8579B"/>
                </a:solidFill>
              </a:rPr>
              <a:t>Hipotiroidismo</a:t>
            </a:r>
            <a:endParaRPr sz="2400">
              <a:solidFill>
                <a:srgbClr val="18579B"/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8579B"/>
                </a:solidFill>
              </a:rPr>
              <a:t>Hipercortisonismo</a:t>
            </a:r>
            <a:endParaRPr sz="2400">
              <a:solidFill>
                <a:srgbClr val="18579B"/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8579B"/>
                </a:solidFill>
              </a:rPr>
              <a:t>Hiperinsulinismo</a:t>
            </a:r>
            <a:endParaRPr sz="2400">
              <a:solidFill>
                <a:srgbClr val="18579B"/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8579B"/>
                </a:solidFill>
              </a:rPr>
              <a:t>Diabetes mellitus.</a:t>
            </a:r>
            <a:endParaRPr sz="2400">
              <a:solidFill>
                <a:srgbClr val="18579B"/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8579B"/>
                </a:solidFill>
              </a:rPr>
              <a:t>Síndrome de ovario androgenizante</a:t>
            </a:r>
            <a:endParaRPr sz="2400">
              <a:solidFill>
                <a:srgbClr val="18579B"/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8579B"/>
                </a:solidFill>
              </a:rPr>
              <a:t>Obesidad.</a:t>
            </a:r>
            <a:endParaRPr sz="2400">
              <a:solidFill>
                <a:srgbClr val="18579B"/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8579B"/>
                </a:solidFill>
              </a:rPr>
              <a:t>Trastornos de la alimentación</a:t>
            </a:r>
          </a:p>
        </p:txBody>
      </p:sp>
      <p:pic>
        <p:nvPicPr>
          <p:cNvPr id="242" name="image47.jpg" descr="http://diaquemequieras.files.wordpress.com/2008/08/gorditas-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1959" y="2060848"/>
            <a:ext cx="4536506" cy="3024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8" presetID="17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presetSubtype="8" presetID="17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8" presetID="17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8" presetID="17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presetClass="entr" presetSubtype="8" presetID="17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presetClass="entr" presetSubtype="8" presetID="17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presetClass="entr" presetSubtype="8" presetID="17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presetClass="entr" presetSubtype="8" presetID="17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1" grpId="2"/>
      <p:bldP build="whole" bldLvl="1" animBg="1" rev="0" advAuto="0" spid="24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740663">
              <a:defRPr sz="3240">
                <a:ln w="12082"/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40">
                <a:ln w="12082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rPr>
              <a:t>¡ sin grasa !</a:t>
            </a:r>
          </a:p>
        </p:txBody>
      </p:sp>
      <p:pic>
        <p:nvPicPr>
          <p:cNvPr id="245" name="image4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219200"/>
            <a:ext cx="3810330" cy="2572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49.jpg" descr="http://img822.imageshack.us/img822/176/vs2w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5800" y="1447800"/>
            <a:ext cx="3781425" cy="3181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5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1600" y="3886200"/>
            <a:ext cx="1743075" cy="261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  <p:bldP build="whole" bldLvl="1" animBg="1" rev="0" advAuto="0" spid="246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905255">
              <a:defRPr sz="4554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554">
                <a:solidFill>
                  <a:srgbClr val="2C7C9F"/>
                </a:solidFill>
              </a:rPr>
              <a:t>La grasa del panículo adiposo.</a:t>
            </a:r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xfrm>
            <a:off x="549275" y="1600200"/>
            <a:ext cx="3840480" cy="4343401"/>
          </a:xfrm>
          <a:prstGeom prst="rect">
            <a:avLst/>
          </a:prstGeom>
        </p:spPr>
        <p:txBody>
          <a:bodyPr/>
          <a:lstStyle/>
          <a:p>
            <a:pPr lvl="0" marL="342265" indent="-342265" defTabSz="896111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1960">
                <a:solidFill>
                  <a:srgbClr val="595959"/>
                </a:solidFill>
              </a:rPr>
              <a:t>Solucion anticelulitica l-cariitna</a:t>
            </a:r>
            <a:endParaRPr sz="1960">
              <a:solidFill>
                <a:srgbClr val="595959"/>
              </a:solidFill>
            </a:endParaRPr>
          </a:p>
          <a:p>
            <a:pPr lvl="0" marL="342265" indent="-342265" defTabSz="896111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1960">
                <a:solidFill>
                  <a:srgbClr val="595959"/>
                </a:solidFill>
              </a:rPr>
              <a:t>Solucion reestructurante silicio organico</a:t>
            </a:r>
            <a:endParaRPr sz="1960">
              <a:solidFill>
                <a:srgbClr val="595959"/>
              </a:solidFill>
            </a:endParaRPr>
          </a:p>
          <a:p>
            <a:pPr lvl="0" marL="342265" indent="-342265" defTabSz="896111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1960">
                <a:solidFill>
                  <a:srgbClr val="595959"/>
                </a:solidFill>
              </a:rPr>
              <a:t>Solucion moldeante fofatidilcolina</a:t>
            </a:r>
            <a:endParaRPr sz="1960">
              <a:solidFill>
                <a:srgbClr val="595959"/>
              </a:solidFill>
            </a:endParaRPr>
          </a:p>
          <a:p>
            <a:pPr lvl="0" marL="342265" indent="-342265" defTabSz="896111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1960">
                <a:solidFill>
                  <a:srgbClr val="595959"/>
                </a:solidFill>
              </a:rPr>
              <a:t>Solucion reductora cafeína </a:t>
            </a:r>
            <a:endParaRPr sz="1960">
              <a:solidFill>
                <a:srgbClr val="595959"/>
              </a:solidFill>
            </a:endParaRPr>
          </a:p>
          <a:p>
            <a:pPr lvl="0" marL="342265" indent="-342265" defTabSz="896111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1960">
                <a:solidFill>
                  <a:srgbClr val="595959"/>
                </a:solidFill>
              </a:rPr>
              <a:t>Solucion purificante alcachofa</a:t>
            </a:r>
            <a:endParaRPr sz="1960">
              <a:solidFill>
                <a:srgbClr val="595959"/>
              </a:solidFill>
            </a:endParaRPr>
          </a:p>
          <a:p>
            <a:pPr lvl="0" marL="342265" indent="-342265" defTabSz="896111">
              <a:spcBef>
                <a:spcPts val="1500"/>
              </a:spcBef>
              <a:defRPr sz="1800">
                <a:solidFill>
                  <a:srgbClr val="000000"/>
                </a:solidFill>
              </a:defRPr>
            </a:pPr>
            <a:r>
              <a:rPr sz="1960">
                <a:solidFill>
                  <a:srgbClr val="595959"/>
                </a:solidFill>
              </a:rPr>
              <a:t>Extractos reductores naturales centella asiatica, hiedra y focus</a:t>
            </a:r>
          </a:p>
        </p:txBody>
      </p:sp>
      <p:sp>
        <p:nvSpPr>
          <p:cNvPr id="251" name="Shape 251"/>
          <p:cNvSpPr/>
          <p:nvPr/>
        </p:nvSpPr>
        <p:spPr>
          <a:xfrm>
            <a:off x="4751070" y="1600200"/>
            <a:ext cx="384048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349250" indent="-349250"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2000">
                <a:solidFill>
                  <a:srgbClr val="595959"/>
                </a:solidFill>
              </a:rPr>
              <a:t>Mejorar el catabolismo.</a:t>
            </a:r>
            <a:endParaRPr sz="2000">
              <a:solidFill>
                <a:srgbClr val="595959"/>
              </a:solidFill>
            </a:endParaRPr>
          </a:p>
          <a:p>
            <a:pPr lvl="0" marL="349250" indent="-349250"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2000">
                <a:solidFill>
                  <a:srgbClr val="595959"/>
                </a:solidFill>
              </a:rPr>
              <a:t>Mejorar la movilización.</a:t>
            </a:r>
            <a:endParaRPr sz="2000">
              <a:solidFill>
                <a:srgbClr val="595959"/>
              </a:solidFill>
            </a:endParaRPr>
          </a:p>
          <a:p>
            <a:pPr lvl="0" marL="349250" indent="-349250"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2000">
                <a:solidFill>
                  <a:srgbClr val="595959"/>
                </a:solidFill>
              </a:rPr>
              <a:t>Recambio del almacenamiento.</a:t>
            </a:r>
            <a:endParaRPr sz="2000">
              <a:solidFill>
                <a:srgbClr val="595959"/>
              </a:solidFill>
            </a:endParaRPr>
          </a:p>
          <a:p>
            <a:pPr lvl="0" marL="349250" indent="-349250"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2000">
                <a:solidFill>
                  <a:srgbClr val="595959"/>
                </a:solidFill>
              </a:rPr>
              <a:t>Aumentar la velocidad y la eficiencia de la actividad metabólica</a:t>
            </a:r>
          </a:p>
        </p:txBody>
      </p:sp>
      <p:pic>
        <p:nvPicPr>
          <p:cNvPr id="252" name="image3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1800" y="5562600"/>
            <a:ext cx="2120900" cy="1042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xfrm>
            <a:off x="-4763" y="304800"/>
            <a:ext cx="7848601" cy="11430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200">
                <a:ln w="18415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Lo importante es la armonía de los contornos.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xfrm>
            <a:off x="549275" y="1135529"/>
            <a:ext cx="8042276" cy="480807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/>
          </a:p>
        </p:txBody>
      </p:sp>
      <p:pic>
        <p:nvPicPr>
          <p:cNvPr id="256" name="image5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437" y="1447800"/>
            <a:ext cx="4124327" cy="4409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5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7800" y="2471408"/>
            <a:ext cx="3069356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740663">
              <a:defRPr sz="3240">
                <a:ln w="12082"/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40">
                <a:ln w="12082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rPr>
              <a:t>Contornos corporales</a:t>
            </a:r>
          </a:p>
        </p:txBody>
      </p:sp>
      <p:pic>
        <p:nvPicPr>
          <p:cNvPr id="260" name="image5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200" y="1524000"/>
            <a:ext cx="2977214" cy="198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5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4419600"/>
            <a:ext cx="2619375" cy="1743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5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800" y="1390650"/>
            <a:ext cx="3268079" cy="2343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5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2176461"/>
            <a:ext cx="4211638" cy="2357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5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8800" y="2286000"/>
            <a:ext cx="2514600" cy="3370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3429000"/>
            <a:ext cx="1828800" cy="2505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375" y="1371600"/>
            <a:ext cx="2638425" cy="1733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57800" y="2438400"/>
            <a:ext cx="1895475" cy="2409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740663">
              <a:defRPr sz="3240">
                <a:ln w="12082"/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40">
                <a:ln w="12082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rPr>
              <a:t>Adiposidades. 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xfrm>
            <a:off x="549275" y="1135529"/>
            <a:ext cx="4784725" cy="22214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8579B"/>
                </a:solidFill>
              </a:rPr>
              <a:t>Aumentar la destrucción de la grasa localizada.</a:t>
            </a:r>
            <a:endParaRPr sz="2400">
              <a:solidFill>
                <a:srgbClr val="18579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18579B"/>
                </a:solidFill>
              </a:rPr>
              <a:t>Aumentar el catabolismo de grasas.  </a:t>
            </a:r>
          </a:p>
        </p:txBody>
      </p:sp>
      <p:pic>
        <p:nvPicPr>
          <p:cNvPr id="269" name="image58.jpg" descr="http://saludparamujeres.es/wp-content/uploads/2010/10/lipoescultura-las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1110186"/>
            <a:ext cx="3810000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59.jpg" descr="http://www.cristinalvarez.com/images/candidato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511" y="3356991"/>
            <a:ext cx="5467351" cy="3238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2"/>
      <p:bldP build="p" bldLvl="1" animBg="1" rev="0" advAuto="0" spid="268" grpId="3"/>
      <p:bldP build="whole" bldLvl="1" animBg="1" rev="0" advAuto="0" spid="26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905255">
              <a:defRPr sz="4059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059">
                <a:solidFill>
                  <a:srgbClr val="2C7C9F"/>
                </a:solidFill>
              </a:rPr>
              <a:t>Determinantes de la distribución de la grasa corporal.</a:t>
            </a:r>
          </a:p>
        </p:txBody>
      </p:sp>
      <p:sp>
        <p:nvSpPr>
          <p:cNvPr id="273" name="Shape 273"/>
          <p:cNvSpPr/>
          <p:nvPr>
            <p:ph type="body" idx="1"/>
          </p:nvPr>
        </p:nvSpPr>
        <p:spPr>
          <a:xfrm>
            <a:off x="549275" y="1600200"/>
            <a:ext cx="3840480" cy="4343401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595959"/>
                </a:solidFill>
              </a:rPr>
              <a:t>Genéticos.</a:t>
            </a:r>
            <a:endParaRPr sz="1500">
              <a:solidFill>
                <a:srgbClr val="59595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1500">
              <a:solidFill>
                <a:srgbClr val="595959"/>
              </a:solidFill>
            </a:endParaRPr>
          </a:p>
          <a:p>
            <a:pPr lvl="0" marL="0" indent="0">
              <a:lnSpc>
                <a:spcPct val="8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endParaRPr sz="1500">
              <a:solidFill>
                <a:srgbClr val="59595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595959"/>
                </a:solidFill>
              </a:rPr>
              <a:t>Hormonas.</a:t>
            </a:r>
            <a:endParaRPr sz="1500">
              <a:solidFill>
                <a:srgbClr val="59595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1500">
              <a:solidFill>
                <a:srgbClr val="59595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1500">
              <a:solidFill>
                <a:srgbClr val="59595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endParaRPr sz="1500">
              <a:solidFill>
                <a:srgbClr val="595959"/>
              </a:solidFill>
            </a:endParaRPr>
          </a:p>
          <a:p>
            <a:pPr lvl="0" marL="0" indent="0">
              <a:lnSpc>
                <a:spcPct val="80000"/>
              </a:lnSpc>
              <a:buSzTx/>
              <a:buNone/>
              <a:defRPr sz="1800">
                <a:solidFill>
                  <a:srgbClr val="000000"/>
                </a:solidFill>
              </a:defRPr>
            </a:pPr>
            <a:endParaRPr sz="1500">
              <a:solidFill>
                <a:srgbClr val="595959"/>
              </a:solidFill>
            </a:endParaRPr>
          </a:p>
          <a:p>
            <a:pPr lvl="0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595959"/>
                </a:solidFill>
              </a:rPr>
              <a:t>Ambientales.</a:t>
            </a:r>
          </a:p>
        </p:txBody>
      </p:sp>
      <p:sp>
        <p:nvSpPr>
          <p:cNvPr id="274" name="Shape 274"/>
          <p:cNvSpPr/>
          <p:nvPr/>
        </p:nvSpPr>
        <p:spPr>
          <a:xfrm>
            <a:off x="4751070" y="1600200"/>
            <a:ext cx="3840481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349250" indent="-349250">
              <a:lnSpc>
                <a:spcPct val="80000"/>
              </a:lnSpc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1500">
                <a:solidFill>
                  <a:srgbClr val="595959"/>
                </a:solidFill>
              </a:rPr>
              <a:t>Raza </a:t>
            </a:r>
            <a:endParaRPr sz="1500">
              <a:solidFill>
                <a:srgbClr val="595959"/>
              </a:solidFill>
            </a:endParaRPr>
          </a:p>
          <a:p>
            <a:pPr lvl="0" marL="349250" indent="-349250">
              <a:lnSpc>
                <a:spcPct val="80000"/>
              </a:lnSpc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1500">
                <a:solidFill>
                  <a:srgbClr val="595959"/>
                </a:solidFill>
              </a:rPr>
              <a:t>Genero</a:t>
            </a:r>
            <a:endParaRPr sz="1500">
              <a:solidFill>
                <a:srgbClr val="595959"/>
              </a:solidFill>
            </a:endParaRPr>
          </a:p>
          <a:p>
            <a:pPr lvl="0" marL="349250" indent="-349250">
              <a:lnSpc>
                <a:spcPct val="80000"/>
              </a:lnSpc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1500">
                <a:solidFill>
                  <a:srgbClr val="595959"/>
                </a:solidFill>
              </a:rPr>
              <a:t>Cualidades endocrino metabólicas</a:t>
            </a:r>
            <a:endParaRPr sz="1500">
              <a:solidFill>
                <a:srgbClr val="595959"/>
              </a:solidFill>
            </a:endParaRPr>
          </a:p>
          <a:p>
            <a:pPr lvl="0" marL="349250" indent="-349250">
              <a:lnSpc>
                <a:spcPct val="80000"/>
              </a:lnSpc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1500">
                <a:solidFill>
                  <a:srgbClr val="595959"/>
                </a:solidFill>
              </a:rPr>
              <a:t>Insulina</a:t>
            </a:r>
            <a:endParaRPr sz="1500">
              <a:solidFill>
                <a:srgbClr val="595959"/>
              </a:solidFill>
            </a:endParaRPr>
          </a:p>
          <a:p>
            <a:pPr lvl="0" marL="349250" indent="-349250">
              <a:lnSpc>
                <a:spcPct val="80000"/>
              </a:lnSpc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1500">
                <a:solidFill>
                  <a:srgbClr val="595959"/>
                </a:solidFill>
              </a:rPr>
              <a:t>Guagón</a:t>
            </a:r>
            <a:endParaRPr sz="1500">
              <a:solidFill>
                <a:srgbClr val="595959"/>
              </a:solidFill>
            </a:endParaRPr>
          </a:p>
          <a:p>
            <a:pPr lvl="0" marL="349250" indent="-349250">
              <a:lnSpc>
                <a:spcPct val="80000"/>
              </a:lnSpc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1500">
                <a:solidFill>
                  <a:srgbClr val="595959"/>
                </a:solidFill>
              </a:rPr>
              <a:t>Cortisol</a:t>
            </a:r>
            <a:endParaRPr sz="1500">
              <a:solidFill>
                <a:srgbClr val="595959"/>
              </a:solidFill>
            </a:endParaRPr>
          </a:p>
          <a:p>
            <a:pPr lvl="0" marL="349250" indent="-349250">
              <a:lnSpc>
                <a:spcPct val="80000"/>
              </a:lnSpc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1500">
                <a:solidFill>
                  <a:srgbClr val="595959"/>
                </a:solidFill>
              </a:rPr>
              <a:t>Leptina</a:t>
            </a:r>
            <a:endParaRPr sz="1500">
              <a:solidFill>
                <a:srgbClr val="595959"/>
              </a:solidFill>
            </a:endParaRPr>
          </a:p>
          <a:p>
            <a:pPr lvl="0" marL="349250" indent="-349250">
              <a:lnSpc>
                <a:spcPct val="80000"/>
              </a:lnSpc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1500">
                <a:solidFill>
                  <a:srgbClr val="595959"/>
                </a:solidFill>
              </a:rPr>
              <a:t>ESTROGENOS!!!</a:t>
            </a:r>
            <a:endParaRPr sz="1500">
              <a:solidFill>
                <a:srgbClr val="595959"/>
              </a:solidFill>
            </a:endParaRPr>
          </a:p>
          <a:p>
            <a:pPr lvl="0" marL="349250" indent="-349250">
              <a:lnSpc>
                <a:spcPct val="80000"/>
              </a:lnSpc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1500">
                <a:solidFill>
                  <a:srgbClr val="595959"/>
                </a:solidFill>
              </a:rPr>
              <a:t>Calidad y cantidad de la ingesta.</a:t>
            </a:r>
            <a:endParaRPr sz="1500">
              <a:solidFill>
                <a:srgbClr val="595959"/>
              </a:solidFill>
            </a:endParaRPr>
          </a:p>
          <a:p>
            <a:pPr lvl="0" marL="349250" indent="-349250">
              <a:lnSpc>
                <a:spcPct val="80000"/>
              </a:lnSpc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1500">
                <a:solidFill>
                  <a:srgbClr val="595959"/>
                </a:solidFill>
              </a:rPr>
              <a:t>Actitud postural </a:t>
            </a:r>
            <a:endParaRPr sz="1500">
              <a:solidFill>
                <a:srgbClr val="595959"/>
              </a:solidFill>
            </a:endParaRPr>
          </a:p>
          <a:p>
            <a:pPr lvl="0" marL="349250" indent="-349250">
              <a:lnSpc>
                <a:spcPct val="80000"/>
              </a:lnSpc>
              <a:spcBef>
                <a:spcPts val="1600"/>
              </a:spcBef>
              <a:buClr>
                <a:srgbClr val="6FB7D7"/>
              </a:buClr>
              <a:buSzPct val="110000"/>
              <a:buFont typeface="Wingdings 2"/>
              <a:buChar char="●"/>
            </a:pPr>
            <a:r>
              <a:rPr sz="1500">
                <a:solidFill>
                  <a:srgbClr val="595959"/>
                </a:solidFill>
              </a:rPr>
              <a:t>Vicios posturales.</a:t>
            </a:r>
          </a:p>
        </p:txBody>
      </p:sp>
      <p:pic>
        <p:nvPicPr>
          <p:cNvPr id="275" name="image22.png" descr="logo dermcl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0" y="5715000"/>
            <a:ext cx="2124075" cy="104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60.jpg" descr="C:\Users\Catalina\Pictures\basicas\images[3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533400"/>
            <a:ext cx="2600325" cy="1762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61.jpg" descr="C:\Users\Catalina\Pictures\basicas\liposuccion[1]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2667000"/>
            <a:ext cx="2609850" cy="3333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62.jpg" descr="C:\Users\Catalina\Pictures\basicas\tipos-de-grasa-abdominal[1]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8425" y="457200"/>
            <a:ext cx="2695575" cy="2343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63.jpg" descr="C:\Users\Catalina\Pictures\basicas\lipo-hombres-1[1]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62425" y="2800350"/>
            <a:ext cx="4572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22.png" descr="logo dermcla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19925" y="5708650"/>
            <a:ext cx="2124075" cy="104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64.jpg" descr="C:\Users\kattya ucros vega\Pictures\caso1\IMG_2785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288379"/>
            <a:ext cx="3607442" cy="4808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65.jpg" descr="C:\Users\kattya ucros vega\Pictures\caso1\IMG_2796[1]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7506" y="1243682"/>
            <a:ext cx="3606801" cy="4808538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740663">
              <a:defRPr sz="3240">
                <a:ln w="12082"/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40">
                <a:ln w="12082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rPr>
              <a:t>CASO CLINICO 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xfrm>
            <a:off x="549275" y="1135529"/>
            <a:ext cx="441325" cy="99807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153670" indent="-153670" defTabSz="402336">
              <a:spcBef>
                <a:spcPts val="800"/>
              </a:spcBef>
              <a:defRPr sz="1056"/>
            </a:pPr>
          </a:p>
        </p:txBody>
      </p:sp>
      <p:pic>
        <p:nvPicPr>
          <p:cNvPr id="287" name="image22.png" descr="logo dermcla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0232" y="5816600"/>
            <a:ext cx="2124076" cy="104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66.jpg" descr="C:\Users\kattya ucros vega\Pictures\caso1\IMG_2799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7200" y="908050"/>
            <a:ext cx="3606800" cy="480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67.jpg" descr="C:\Users\kattya ucros vega\Pictures\caso1\IMG_2786[1]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583" y="908720"/>
            <a:ext cx="3536951" cy="4716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22.png" descr="logo dermcla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4207" y="5301207"/>
            <a:ext cx="2124076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68.jpg" descr="C:\Users\kattya ucros vega\Pictures\caso1\IMG_2787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591" y="980728"/>
            <a:ext cx="3605214" cy="480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69.jpg" descr="C:\Users\kattya ucros vega\Pictures\caso1\IMG_2798[1]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8024" y="908720"/>
            <a:ext cx="3606801" cy="480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22.png" descr="logo dermcla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6216" y="5445223"/>
            <a:ext cx="2124076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70.jpg" descr="C:\Users\kattya ucros vega\Pictures\caso1\IMG_2788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99" y="764704"/>
            <a:ext cx="3606801" cy="480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71.jpg" descr="C:\Users\kattya ucros vega\Pictures\caso1\IMG_2797[1]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0032" y="692695"/>
            <a:ext cx="3605213" cy="4808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22.png" descr="logo dermcla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8224" y="5517231"/>
            <a:ext cx="2124076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7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" y="1447800"/>
            <a:ext cx="4951414" cy="3870325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304800" y="2659380"/>
            <a:ext cx="8458200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457200" indent="-457200" algn="just">
              <a:defRPr b="1" sz="3200">
                <a:solidFill>
                  <a:srgbClr val="244A58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244A58"/>
                </a:solidFill>
              </a:rPr>
              <a:t>	</a:t>
            </a:r>
          </a:p>
        </p:txBody>
      </p:sp>
      <p:sp>
        <p:nvSpPr>
          <p:cNvPr id="303" name="Shape 303"/>
          <p:cNvSpPr/>
          <p:nvPr/>
        </p:nvSpPr>
        <p:spPr>
          <a:xfrm>
            <a:off x="762000" y="1447800"/>
            <a:ext cx="769620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600"/>
              </a:spcBef>
              <a:defRPr sz="2800">
                <a:solidFill>
                  <a:srgbClr val="244A58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44A58"/>
                </a:solidFill>
              </a:rPr>
              <a:t>  </a:t>
            </a:r>
          </a:p>
        </p:txBody>
      </p:sp>
      <p:sp>
        <p:nvSpPr>
          <p:cNvPr id="304" name="Shape 304"/>
          <p:cNvSpPr/>
          <p:nvPr/>
        </p:nvSpPr>
        <p:spPr>
          <a:xfrm>
            <a:off x="4748212" y="1274762"/>
            <a:ext cx="3962401" cy="3458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marL="342900" indent="-342900" algn="ctr">
              <a:lnSpc>
                <a:spcPct val="90000"/>
              </a:lnSpc>
              <a:spcBef>
                <a:spcPts val="500"/>
              </a:spcBef>
            </a:pPr>
            <a:r>
              <a:rPr b="1" sz="2400" u="sng">
                <a:solidFill>
                  <a:srgbClr val="244A58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  <a:endParaRPr b="1" sz="2400" u="sng">
              <a:solidFill>
                <a:srgbClr val="244A58"/>
              </a:solidFill>
              <a:effectLst>
                <a:outerShdw sx="100000" sy="100000" kx="0" ky="0" algn="b" rotWithShape="0" blurRad="38100" dist="38100" dir="2700000">
                  <a:srgbClr val="000000">
                    <a:alpha val="43137"/>
                  </a:srgbClr>
                </a:outerShdw>
              </a:effectLst>
            </a:endParaRPr>
          </a:p>
          <a:p>
            <a:pPr lvl="0" marL="342900" indent="-342900" algn="ctr">
              <a:lnSpc>
                <a:spcPct val="90000"/>
              </a:lnSpc>
              <a:spcBef>
                <a:spcPts val="400"/>
              </a:spcBef>
            </a:pPr>
            <a:endParaRPr b="1" sz="2400">
              <a:solidFill>
                <a:srgbClr val="244A58"/>
              </a:solidFill>
            </a:endParaRPr>
          </a:p>
          <a:p>
            <a:pPr lvl="0" marL="457200" indent="-457200">
              <a:lnSpc>
                <a:spcPct val="90000"/>
              </a:lnSpc>
              <a:spcBef>
                <a:spcPts val="500"/>
              </a:spcBef>
              <a:buClr>
                <a:srgbClr val="244A58"/>
              </a:buClr>
              <a:buSzPct val="100000"/>
              <a:buChar char="•"/>
            </a:pPr>
            <a:r>
              <a:rPr sz="2400">
                <a:solidFill>
                  <a:srgbClr val="244A58"/>
                </a:solidFill>
              </a:rPr>
              <a:t>Tratamiento remodelante (obesidad localizada).</a:t>
            </a:r>
            <a:endParaRPr sz="2400">
              <a:solidFill>
                <a:srgbClr val="244A58"/>
              </a:solidFill>
            </a:endParaRPr>
          </a:p>
          <a:p>
            <a:pPr lvl="0" marL="457200" indent="-457200">
              <a:lnSpc>
                <a:spcPct val="90000"/>
              </a:lnSpc>
              <a:spcBef>
                <a:spcPts val="500"/>
              </a:spcBef>
              <a:buClr>
                <a:srgbClr val="244A58"/>
              </a:buClr>
              <a:buSzPct val="100000"/>
              <a:buChar char="•"/>
            </a:pPr>
            <a:r>
              <a:rPr sz="2400">
                <a:solidFill>
                  <a:srgbClr val="244A58"/>
                </a:solidFill>
              </a:rPr>
              <a:t>No sirve para bajar peso (obesidad generalizada).</a:t>
            </a:r>
            <a:endParaRPr sz="2400">
              <a:solidFill>
                <a:srgbClr val="244A58"/>
              </a:solidFill>
            </a:endParaRPr>
          </a:p>
          <a:p>
            <a:pPr lvl="0" marL="457200" indent="-457200">
              <a:lnSpc>
                <a:spcPct val="90000"/>
              </a:lnSpc>
              <a:spcBef>
                <a:spcPts val="500"/>
              </a:spcBef>
              <a:buClr>
                <a:srgbClr val="244A58"/>
              </a:buClr>
              <a:buSzPct val="100000"/>
              <a:buChar char="•"/>
            </a:pPr>
            <a:r>
              <a:rPr sz="2400">
                <a:solidFill>
                  <a:srgbClr val="244A58"/>
                </a:solidFill>
              </a:rPr>
              <a:t>Escasas complicaciones</a:t>
            </a:r>
            <a:endParaRPr sz="2400">
              <a:solidFill>
                <a:srgbClr val="244A58"/>
              </a:solidFill>
            </a:endParaRPr>
          </a:p>
          <a:p>
            <a:pPr lvl="0" marL="457200" indent="-457200">
              <a:lnSpc>
                <a:spcPct val="90000"/>
              </a:lnSpc>
              <a:spcBef>
                <a:spcPts val="500"/>
              </a:spcBef>
              <a:buClr>
                <a:srgbClr val="244A58"/>
              </a:buClr>
              <a:buSzPct val="100000"/>
              <a:buChar char="•"/>
            </a:pPr>
            <a:r>
              <a:rPr sz="2400">
                <a:solidFill>
                  <a:srgbClr val="244A58"/>
                </a:solidFill>
              </a:rPr>
              <a:t>Respuesta efectiva a corto y largo plazo</a:t>
            </a:r>
          </a:p>
        </p:txBody>
      </p:sp>
      <p:sp>
        <p:nvSpPr>
          <p:cNvPr id="305" name="Shape 305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  <a:ln>
            <a:miter/>
          </a:ln>
        </p:spPr>
        <p:txBody>
          <a:bodyPr lIns="0" tIns="0" rIns="0" bIns="0">
            <a:normAutofit fontScale="100000" lnSpcReduction="0"/>
          </a:bodyPr>
          <a:lstStyle>
            <a:lvl1pPr>
              <a:defRPr sz="3000">
                <a:ln w="18415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INTRALIPOTERAPIA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/>
          </p:nvPr>
        </p:nvSpPr>
        <p:spPr>
          <a:xfrm>
            <a:off x="-1" y="107575"/>
            <a:ext cx="9144001" cy="80114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La flacidez</a:t>
            </a:r>
          </a:p>
        </p:txBody>
      </p:sp>
      <p:pic>
        <p:nvPicPr>
          <p:cNvPr id="308" name="image74.jpg" descr="https://encrypted-tbn1.gstatic.com/images?q=tbn:ANd9GcTbAnt1ZSuYxbd5VxyBuO0Vqboo9bHXuZzevw9kLBWWz57ynGm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7336" y="4096379"/>
            <a:ext cx="2619376" cy="1743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7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527" y="1469801"/>
            <a:ext cx="2466976" cy="1941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76.jpg" descr="https://encrypted-tbn2.gstatic.com/images?q=tbn:ANd9GcSVs_vZ6QrRrZ7PuHyPpbz8eg9GCtK564DyRIQuFwdicxZ42bsv9w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527" y="4293096"/>
            <a:ext cx="2466976" cy="1847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7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39570" y="1435206"/>
            <a:ext cx="1664879" cy="2382395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/>
        </p:nvSpPr>
        <p:spPr>
          <a:xfrm>
            <a:off x="3162583" y="1268759"/>
            <a:ext cx="3201849" cy="561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La flacidez de los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tejidos se verá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siempre como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consecuencia de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tratamientos de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adelgazamiento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rápido.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No debemos olvidar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que la flacidez es una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consecuencia natural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del envejecimiento de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los individuos, por el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daño del colágeno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y la perdida de grasa 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lvl="0" algn="ctr"/>
            <a:r>
              <a:rPr sz="2400">
                <a:latin typeface="Tahoma"/>
                <a:ea typeface="Tahoma"/>
                <a:cs typeface="Tahoma"/>
                <a:sym typeface="Tahoma"/>
              </a:rPr>
              <a:t>en los tejidos.</a:t>
            </a:r>
          </a:p>
        </p:txBody>
      </p:sp>
      <p:pic>
        <p:nvPicPr>
          <p:cNvPr id="313" name="image78.png" descr="logo dermclar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09669" y="5733255"/>
            <a:ext cx="2124076" cy="104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>
                <a:effectLst/>
              </a:defRPr>
            </a:pPr>
          </a:p>
        </p:txBody>
      </p:sp>
      <p:pic>
        <p:nvPicPr>
          <p:cNvPr id="316" name="image79.jpg" descr="H:\documentos\Pictures\gordos\_038[1]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0" y="1066800"/>
            <a:ext cx="3481388" cy="4920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457200"/>
            <a:ext cx="3792054" cy="1952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2590800"/>
            <a:ext cx="1981200" cy="4038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1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4400" y="4114800"/>
            <a:ext cx="2859087" cy="1603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1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3862" y="533400"/>
            <a:ext cx="2079626" cy="3121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" grpId="1"/>
      <p:bldP build="whole" bldLvl="1" animBg="1" rev="0" advAuto="0" spid="124" grpId="4"/>
      <p:bldP build="whole" bldLvl="1" animBg="1" rev="0" advAuto="0" spid="123" grpId="3"/>
      <p:bldP build="whole" bldLvl="1" animBg="1" rev="0" advAuto="0" spid="125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>
                <a:effectLst/>
              </a:defRPr>
            </a:pPr>
          </a:p>
        </p:txBody>
      </p:sp>
      <p:pic>
        <p:nvPicPr>
          <p:cNvPr id="319" name="image8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304800"/>
            <a:ext cx="3519488" cy="3986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8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4000" y="913558"/>
            <a:ext cx="2705100" cy="1685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8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6400" y="4489636"/>
            <a:ext cx="2047875" cy="2238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83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38800" y="3586443"/>
            <a:ext cx="2619375" cy="175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8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5723" y="685800"/>
            <a:ext cx="2352676" cy="1944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8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862" y="434954"/>
            <a:ext cx="4956968" cy="2786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8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24600" y="3235324"/>
            <a:ext cx="2378075" cy="3419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8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5117" y="3241672"/>
            <a:ext cx="5065713" cy="3359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8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9713" y="739775"/>
            <a:ext cx="3584576" cy="5376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8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350" y="2041525"/>
            <a:ext cx="9156700" cy="2773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 idx="4294967295"/>
          </p:nvPr>
        </p:nvSpPr>
        <p:spPr>
          <a:xfrm>
            <a:off x="0" y="381000"/>
            <a:ext cx="9144000" cy="990600"/>
          </a:xfrm>
          <a:prstGeom prst="rect">
            <a:avLst/>
          </a:prstGeom>
          <a:ln w="12700">
            <a:noFill/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>
              <a:defRPr sz="3400"/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4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SOLUCIÓN PARA CELULÍTIS</a:t>
            </a:r>
          </a:p>
        </p:txBody>
      </p:sp>
      <p:sp>
        <p:nvSpPr>
          <p:cNvPr id="333" name="Shape 333"/>
          <p:cNvSpPr/>
          <p:nvPr/>
        </p:nvSpPr>
        <p:spPr>
          <a:xfrm>
            <a:off x="419472" y="1844824"/>
            <a:ext cx="4800601" cy="204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>
                <a:solidFill>
                  <a:srgbClr val="0070C0"/>
                </a:solidFill>
              </a:rPr>
              <a:t>El principio activo:</a:t>
            </a:r>
            <a:endParaRPr b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L-Carnitina. 1 gramo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b="1">
                <a:solidFill>
                  <a:srgbClr val="0070C0"/>
                </a:solidFill>
              </a:rPr>
              <a:t>La utilidad terapéutica:</a:t>
            </a:r>
            <a:endParaRPr b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lipolitico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b="1">
                <a:solidFill>
                  <a:srgbClr val="0070C0"/>
                </a:solidFill>
              </a:rPr>
              <a:t>Nuestra recomendación de uso:</a:t>
            </a:r>
            <a:endParaRPr b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Tratamiento de adiposidades, adelgazamiento (anti obesidad) y celulitis</a:t>
            </a:r>
          </a:p>
        </p:txBody>
      </p:sp>
      <p:pic>
        <p:nvPicPr>
          <p:cNvPr id="334" name="image78.png" descr="logo dermcl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8446" y="5373215"/>
            <a:ext cx="2124076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467543" y="4087936"/>
            <a:ext cx="4788026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b="1" sz="2000">
                <a:solidFill>
                  <a:srgbClr val="0070C0"/>
                </a:solidFill>
              </a:rPr>
              <a:t>IMPACTO ESTETICO</a:t>
            </a:r>
            <a:endParaRPr b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Disminución del volumen graso corporal, del panículo adiposo y del tamaño de los nódulos grasos de la celulitis.  Aumento de la capacidad para hacer ejercicio y trabajo físico, mejor rendimiento deportivo. </a:t>
            </a:r>
          </a:p>
        </p:txBody>
      </p:sp>
      <p:pic>
        <p:nvPicPr>
          <p:cNvPr id="336" name="image9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2894" y="1836067"/>
            <a:ext cx="3829628" cy="2385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2"/>
      <p:bldP build="whole" bldLvl="1" animBg="1" rev="0" advAuto="0" spid="33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91.jpg" descr="Cafeina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9991" y="1268759"/>
            <a:ext cx="4613276" cy="3076576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>
            <p:ph type="title" idx="4294967295"/>
          </p:nvPr>
        </p:nvSpPr>
        <p:spPr>
          <a:xfrm>
            <a:off x="0" y="620687"/>
            <a:ext cx="9144000" cy="750913"/>
          </a:xfrm>
          <a:prstGeom prst="rect">
            <a:avLst/>
          </a:prstGeom>
          <a:ln w="12700">
            <a:noFill/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>
              <a:defRPr sz="3400"/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4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SOLUCION REDUCTORA DE CAFEINA</a:t>
            </a:r>
          </a:p>
        </p:txBody>
      </p:sp>
      <p:sp>
        <p:nvSpPr>
          <p:cNvPr id="340" name="Shape 340"/>
          <p:cNvSpPr/>
          <p:nvPr/>
        </p:nvSpPr>
        <p:spPr>
          <a:xfrm>
            <a:off x="228599" y="1650281"/>
            <a:ext cx="4847458" cy="252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000">
                <a:solidFill>
                  <a:srgbClr val="0070C0"/>
                </a:solidFill>
              </a:rPr>
              <a:t>El principio activo:</a:t>
            </a:r>
            <a:endParaRPr b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Cafeina al 10%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b="1" sz="2000">
                <a:solidFill>
                  <a:srgbClr val="0070C0"/>
                </a:solidFill>
              </a:rPr>
              <a:t>La utilidad terapéutica:</a:t>
            </a:r>
            <a:endParaRPr b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Lipolitico, vasoactivo, antiedematoso, levemente diuretico.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b="1" sz="2000">
                <a:solidFill>
                  <a:srgbClr val="0070C0"/>
                </a:solidFill>
              </a:rPr>
              <a:t>Nuestra recomendación de uso:</a:t>
            </a:r>
            <a:endParaRPr b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Tratamiento de adiposidades, adelgazamiento (anti obesidad) y celulitis</a:t>
            </a:r>
          </a:p>
        </p:txBody>
      </p:sp>
      <p:pic>
        <p:nvPicPr>
          <p:cNvPr id="341" name="image78.png" descr="logo dermcla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0232" y="5229199"/>
            <a:ext cx="2124076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179511" y="4731543"/>
            <a:ext cx="5780074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/>
            <a:r>
              <a:rPr b="1" sz="2000">
                <a:solidFill>
                  <a:srgbClr val="0070C0"/>
                </a:solidFill>
              </a:rPr>
              <a:t>IMPACTO ESTETICO</a:t>
            </a:r>
            <a:endParaRPr b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Reducción importante del edema hipodérmico de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la celulitis y del tamaño de los nódulos de grasa.  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Reducción del volumen de las adiposidades.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0" grpId="2"/>
      <p:bldP build="whole" bldLvl="1" animBg="1" rev="0" advAuto="0" spid="342" grpId="3"/>
      <p:bldP build="whole" bldLvl="1" animBg="1" rev="0" advAuto="0" spid="33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 idx="4294967295"/>
          </p:nvPr>
        </p:nvSpPr>
        <p:spPr>
          <a:xfrm>
            <a:off x="0" y="404664"/>
            <a:ext cx="9144000" cy="822921"/>
          </a:xfrm>
          <a:prstGeom prst="rect">
            <a:avLst/>
          </a:prstGeom>
          <a:ln w="12700">
            <a:noFill/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>
              <a:defRPr sz="3400"/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4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SOLUCIÓN PURIFICANTE</a:t>
            </a:r>
          </a:p>
        </p:txBody>
      </p:sp>
      <p:pic>
        <p:nvPicPr>
          <p:cNvPr id="345" name="image92.jpg" descr="ext Alcachofa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4048" y="1600200"/>
            <a:ext cx="3924301" cy="243840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228600" y="1600200"/>
            <a:ext cx="4572000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000">
                <a:solidFill>
                  <a:srgbClr val="18579B"/>
                </a:solidFill>
              </a:rPr>
              <a:t>El principio activo:</a:t>
            </a:r>
            <a:endParaRPr b="1" sz="2000">
              <a:solidFill>
                <a:srgbClr val="18579B"/>
              </a:solidFill>
            </a:endParaRPr>
          </a:p>
          <a:p>
            <a:pPr lvl="0"/>
            <a:r>
              <a:rPr i="1" sz="2000">
                <a:solidFill>
                  <a:srgbClr val="18579B"/>
                </a:solidFill>
              </a:rPr>
              <a:t>Extracto de alcachofa al 2%</a:t>
            </a:r>
            <a:endParaRPr i="1" sz="2000">
              <a:solidFill>
                <a:srgbClr val="18579B"/>
              </a:solidFill>
            </a:endParaRPr>
          </a:p>
          <a:p>
            <a:pPr lvl="0"/>
            <a:r>
              <a:rPr b="1" sz="2000">
                <a:solidFill>
                  <a:srgbClr val="18579B"/>
                </a:solidFill>
              </a:rPr>
              <a:t>La utilidad terapéutica:</a:t>
            </a:r>
            <a:endParaRPr b="1" sz="2000">
              <a:solidFill>
                <a:srgbClr val="18579B"/>
              </a:solidFill>
            </a:endParaRPr>
          </a:p>
          <a:p>
            <a:pPr lvl="0"/>
            <a:r>
              <a:rPr i="1" sz="2000">
                <a:solidFill>
                  <a:srgbClr val="18579B"/>
                </a:solidFill>
              </a:rPr>
              <a:t>Lipolitico, desintoxicante y leventemente diurético.</a:t>
            </a:r>
            <a:endParaRPr i="1" sz="2000">
              <a:solidFill>
                <a:srgbClr val="18579B"/>
              </a:solidFill>
            </a:endParaRPr>
          </a:p>
          <a:p>
            <a:pPr lvl="0"/>
            <a:r>
              <a:rPr b="1" sz="2000">
                <a:solidFill>
                  <a:srgbClr val="18579B"/>
                </a:solidFill>
              </a:rPr>
              <a:t>Nuestra recomendación de uso:</a:t>
            </a:r>
            <a:endParaRPr b="1" sz="2000">
              <a:solidFill>
                <a:srgbClr val="18579B"/>
              </a:solidFill>
            </a:endParaRPr>
          </a:p>
          <a:p>
            <a:pPr lvl="0"/>
            <a:r>
              <a:rPr i="1" sz="2000">
                <a:solidFill>
                  <a:srgbClr val="18579B"/>
                </a:solidFill>
              </a:rPr>
              <a:t>Tratamiento de adiposidades, adelgazamiento (anti obesidad) y celulitis</a:t>
            </a:r>
          </a:p>
        </p:txBody>
      </p:sp>
      <p:pic>
        <p:nvPicPr>
          <p:cNvPr id="347" name="image78.png" descr="logo dermcla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2240" y="4581128"/>
            <a:ext cx="2124076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/>
          <p:nvPr/>
        </p:nvSpPr>
        <p:spPr>
          <a:xfrm>
            <a:off x="251520" y="5296247"/>
            <a:ext cx="6062102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/>
            <a:r>
              <a:rPr b="1" sz="2000">
                <a:solidFill>
                  <a:srgbClr val="18579B"/>
                </a:solidFill>
              </a:rPr>
              <a:t>IMPACTO ESTETICO</a:t>
            </a:r>
            <a:endParaRPr b="1" sz="2000">
              <a:solidFill>
                <a:srgbClr val="18579B"/>
              </a:solidFill>
            </a:endParaRPr>
          </a:p>
          <a:p>
            <a:pPr lvl="0"/>
            <a:r>
              <a:rPr i="1" sz="2000">
                <a:solidFill>
                  <a:srgbClr val="18579B"/>
                </a:solidFill>
              </a:rPr>
              <a:t>Mejoría de la consistencia y la solidez de los tejidos.</a:t>
            </a:r>
            <a:endParaRPr i="1" sz="2000">
              <a:solidFill>
                <a:srgbClr val="18579B"/>
              </a:solidFill>
            </a:endParaRPr>
          </a:p>
          <a:p>
            <a:pPr lvl="0"/>
            <a:r>
              <a:rPr i="1" sz="2000">
                <a:solidFill>
                  <a:srgbClr val="18579B"/>
                </a:solidFill>
              </a:rPr>
              <a:t>Disminución de volumen y el peso corporal.  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1"/>
      <p:bldP build="whole" bldLvl="1" animBg="1" rev="0" advAuto="0" spid="348" grpId="3"/>
      <p:bldP build="whole" bldLvl="1" animBg="1" rev="0" advAuto="0" spid="346" grpId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 idx="4294967295"/>
          </p:nvPr>
        </p:nvSpPr>
        <p:spPr>
          <a:xfrm>
            <a:off x="228599" y="1916831"/>
            <a:ext cx="4919466" cy="295233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0" tIns="0" rIns="0" bIns="0" anchor="t">
            <a:normAutofit fontScale="100000" lnSpcReduction="0"/>
          </a:bodyPr>
          <a:lstStyle/>
          <a:p>
            <a:pPr lvl="0" algn="l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b="1" sz="2000">
                <a:solidFill>
                  <a:srgbClr val="0070C0"/>
                </a:solidFill>
              </a:rPr>
              <a:t>El principio activo:</a:t>
            </a:r>
            <a:br>
              <a:rPr b="1" sz="2000">
                <a:solidFill>
                  <a:srgbClr val="0070C0"/>
                </a:solidFill>
              </a:rPr>
            </a:br>
            <a:r>
              <a:rPr i="1" sz="2000">
                <a:solidFill>
                  <a:srgbClr val="0070C0"/>
                </a:solidFill>
              </a:rPr>
              <a:t>Fosfatidilcolina poliinsaturada.</a:t>
            </a:r>
            <a:br>
              <a:rPr i="1" sz="2000">
                <a:solidFill>
                  <a:srgbClr val="0070C0"/>
                </a:solidFill>
              </a:rPr>
            </a:br>
            <a:r>
              <a:rPr b="1" sz="2000">
                <a:solidFill>
                  <a:srgbClr val="0070C0"/>
                </a:solidFill>
              </a:rPr>
              <a:t>La utilidad terapéutica:</a:t>
            </a:r>
            <a:br>
              <a:rPr b="1" sz="2000">
                <a:solidFill>
                  <a:srgbClr val="0070C0"/>
                </a:solidFill>
              </a:rPr>
            </a:br>
            <a:r>
              <a:rPr i="1" sz="2000">
                <a:solidFill>
                  <a:srgbClr val="0070C0"/>
                </a:solidFill>
              </a:rPr>
              <a:t>Lipolitico, adipocito litico y citoprotector.</a:t>
            </a:r>
            <a:br>
              <a:rPr i="1" sz="2000">
                <a:solidFill>
                  <a:srgbClr val="0070C0"/>
                </a:solidFill>
              </a:rPr>
            </a:br>
            <a:r>
              <a:rPr b="1" sz="2000">
                <a:solidFill>
                  <a:srgbClr val="0070C0"/>
                </a:solidFill>
              </a:rPr>
              <a:t>Nuestra recomendación de uso:</a:t>
            </a:r>
            <a:br>
              <a:rPr b="1" sz="2000">
                <a:solidFill>
                  <a:srgbClr val="0070C0"/>
                </a:solidFill>
              </a:rPr>
            </a:br>
            <a:r>
              <a:rPr i="1" sz="2000">
                <a:solidFill>
                  <a:srgbClr val="0070C0"/>
                </a:solidFill>
              </a:rPr>
              <a:t>Tratamiento de adiposidades y adelgazamiento (anti obesidad)</a:t>
            </a:r>
          </a:p>
        </p:txBody>
      </p:sp>
      <p:grpSp>
        <p:nvGrpSpPr>
          <p:cNvPr id="353" name="Group 353"/>
          <p:cNvGrpSpPr/>
          <p:nvPr/>
        </p:nvGrpSpPr>
        <p:grpSpPr>
          <a:xfrm>
            <a:off x="0" y="476672"/>
            <a:ext cx="9144000" cy="914401"/>
            <a:chOff x="0" y="0"/>
            <a:chExt cx="9144000" cy="914400"/>
          </a:xfrm>
        </p:grpSpPr>
        <p:sp>
          <p:nvSpPr>
            <p:cNvPr id="351" name="Shape 351"/>
            <p:cNvSpPr/>
            <p:nvPr/>
          </p:nvSpPr>
          <p:spPr>
            <a:xfrm>
              <a:off x="0" y="0"/>
              <a:ext cx="9144000" cy="914400"/>
            </a:xfrm>
            <a:prstGeom prst="rect">
              <a:avLst/>
            </a:prstGeom>
            <a:solidFill>
              <a:srgbClr val="2C7C9F">
                <a:alpha val="79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</a:p>
          </p:txBody>
        </p:sp>
        <p:sp>
          <p:nvSpPr>
            <p:cNvPr id="352" name="Shape 352"/>
            <p:cNvSpPr/>
            <p:nvPr/>
          </p:nvSpPr>
          <p:spPr>
            <a:xfrm>
              <a:off x="0" y="151130"/>
              <a:ext cx="9144000" cy="612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3400">
                  <a:ln w="18415"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outerShdw sx="100000" sy="100000" kx="0" ky="0" algn="b" rotWithShape="0" blurRad="63500" dist="0" dir="3600000">
                      <a:srgbClr val="000000">
                        <a:alpha val="7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ln w="9525">
                    <a:noFill/>
                  </a:ln>
                  <a:solidFill>
                    <a:srgbClr val="000000"/>
                  </a:solidFill>
                  <a:effectLst/>
                </a:defRPr>
              </a:pPr>
              <a:r>
                <a:rPr sz="3400">
                  <a:ln w="18415"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outerShdw sx="100000" sy="100000" kx="0" ky="0" algn="b" rotWithShape="0" blurRad="63500" dist="0" dir="3600000">
                      <a:srgbClr val="000000">
                        <a:alpha val="70000"/>
                      </a:srgbClr>
                    </a:outerShdw>
                  </a:effectLst>
                </a:rPr>
                <a:t>SOLUCION MOLDEANTE</a:t>
              </a:r>
            </a:p>
          </p:txBody>
        </p:sp>
      </p:grpSp>
      <p:pic>
        <p:nvPicPr>
          <p:cNvPr id="354" name="image78.png" descr="logo dermcl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8224" y="5229199"/>
            <a:ext cx="2124076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251519" y="4163407"/>
            <a:ext cx="5580114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b="1" sz="2000">
                <a:solidFill>
                  <a:srgbClr val="0070C0"/>
                </a:solidFill>
              </a:rPr>
              <a:t>IMPACTO ESTETICO</a:t>
            </a:r>
            <a:endParaRPr b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Reducción del volumen corporal mejoría 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de la armonía de la figura corporal. 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Reducción de los niveles de triglicéridos 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y colesterol en suero.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Disminución del riesgo cardiovascular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y de cáncer de mama próstata y colon.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Disminución de la infiltración grasa hepática</a:t>
            </a:r>
            <a:endParaRPr i="1" sz="2000">
              <a:solidFill>
                <a:srgbClr val="0070C0"/>
              </a:solidFill>
            </a:endParaRPr>
          </a:p>
        </p:txBody>
      </p:sp>
      <p:pic>
        <p:nvPicPr>
          <p:cNvPr id="356" name="image93.jpg" descr="Sol Moldeante Fosfatidilcolina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1600" y="2006600"/>
            <a:ext cx="3530600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3"/>
      <p:bldP build="whole" bldLvl="1" animBg="1" rev="0" advAuto="0" spid="350" grpId="1"/>
      <p:bldP build="whole" bldLvl="1" animBg="1" rev="0" advAuto="0" spid="355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740663">
              <a:defRPr sz="3240">
                <a:ln w="12082"/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40">
                <a:ln w="12082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rPr>
              <a:t>DermObes</a:t>
            </a:r>
          </a:p>
        </p:txBody>
      </p:sp>
      <p:pic>
        <p:nvPicPr>
          <p:cNvPr id="359" name="image9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447800"/>
            <a:ext cx="2427172" cy="4808538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hape 360"/>
          <p:cNvSpPr/>
          <p:nvPr/>
        </p:nvSpPr>
        <p:spPr>
          <a:xfrm>
            <a:off x="2971800" y="1142999"/>
            <a:ext cx="6019800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>
                <a:solidFill>
                  <a:srgbClr val="184B5B"/>
                </a:solidFill>
              </a:rPr>
              <a:t>El principio activo:</a:t>
            </a:r>
            <a:endParaRPr b="1">
              <a:solidFill>
                <a:srgbClr val="184B5B"/>
              </a:solidFill>
            </a:endParaRPr>
          </a:p>
          <a:p>
            <a:pPr lvl="0"/>
            <a:r>
              <a:t>Mezcla ideal de adipocitoliticos   (desoxicolato de sodio), lipolíticos (fosfatidil colina y L carnitina) y cofactores (oligoelementos)</a:t>
            </a:r>
          </a:p>
          <a:p>
            <a:pPr lvl="0"/>
            <a:r>
              <a:rPr b="1">
                <a:solidFill>
                  <a:srgbClr val="184B5B"/>
                </a:solidFill>
              </a:rPr>
              <a:t>Utilidad terapéutica: </a:t>
            </a:r>
            <a:r>
              <a:t>permiten y facilitan la remoción y destrucción de la grasa acumulada en diferentes zonas del cuerpo.</a:t>
            </a:r>
          </a:p>
          <a:p>
            <a:pPr lvl="0"/>
            <a:r>
              <a:rPr b="1">
                <a:solidFill>
                  <a:srgbClr val="184B5B"/>
                </a:solidFill>
              </a:rPr>
              <a:t>Recomendación de uso: </a:t>
            </a:r>
            <a:r>
              <a:t> tratamiento de adiposidades de pared abdominal y miembros inferiores.</a:t>
            </a:r>
          </a:p>
        </p:txBody>
      </p:sp>
      <p:sp>
        <p:nvSpPr>
          <p:cNvPr id="361" name="Shape 361"/>
          <p:cNvSpPr/>
          <p:nvPr/>
        </p:nvSpPr>
        <p:spPr>
          <a:xfrm>
            <a:off x="2976282" y="3728322"/>
            <a:ext cx="58674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>
                <a:solidFill>
                  <a:srgbClr val="184B5B"/>
                </a:solidFill>
              </a:rPr>
              <a:t>Impacto Estético:  </a:t>
            </a:r>
            <a:r>
              <a:t>Disminución del volumen graso corporal, del panículo adiposo y del tamaño de los nódulos grasos de la celulitis.  Aumento de la capacidad para hacer ejercicio y trabajo físico, mejor </a:t>
            </a:r>
          </a:p>
          <a:p>
            <a:pPr lvl="0"/>
            <a:r>
              <a:t>rendimiento deportivo. Disminución </a:t>
            </a:r>
          </a:p>
          <a:p>
            <a:pPr lvl="0"/>
            <a:r>
              <a:t>del riesgo cardiovascular.</a:t>
            </a:r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9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786" y="1199139"/>
            <a:ext cx="5644800" cy="441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image9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365" y="2580939"/>
            <a:ext cx="8779641" cy="165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4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 idx="4294967295"/>
          </p:nvPr>
        </p:nvSpPr>
        <p:spPr>
          <a:xfrm>
            <a:off x="0" y="457200"/>
            <a:ext cx="9144000" cy="990600"/>
          </a:xfrm>
          <a:prstGeom prst="rect">
            <a:avLst/>
          </a:prstGeom>
          <a:ln w="12700">
            <a:noFill/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>
              <a:defRPr sz="3400"/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4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SOLUCIÓN REESTRUCTURANTE</a:t>
            </a:r>
          </a:p>
        </p:txBody>
      </p:sp>
      <p:pic>
        <p:nvPicPr>
          <p:cNvPr id="367" name="image97.jpg" descr="Silicio Organico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4048" y="1630288"/>
            <a:ext cx="3873501" cy="2590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228599" y="1628800"/>
            <a:ext cx="5063482" cy="316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>
                <a:solidFill>
                  <a:srgbClr val="18579B"/>
                </a:solidFill>
              </a:rPr>
              <a:t>El principio activo:</a:t>
            </a:r>
            <a:endParaRPr b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Silicio orgánico al 0,5%</a:t>
            </a:r>
            <a:endParaRPr i="1">
              <a:solidFill>
                <a:srgbClr val="18579B"/>
              </a:solidFill>
            </a:endParaRPr>
          </a:p>
          <a:p>
            <a:pPr lvl="0"/>
            <a:r>
              <a:rPr b="1">
                <a:solidFill>
                  <a:srgbClr val="18579B"/>
                </a:solidFill>
              </a:rPr>
              <a:t>La utilidad terapéutica:</a:t>
            </a:r>
            <a:endParaRPr b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Estimula la producción de </a:t>
            </a:r>
            <a:endParaRPr i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proteínas, optimiza los </a:t>
            </a:r>
            <a:endParaRPr i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procesos metabólicos;  es </a:t>
            </a:r>
            <a:endParaRPr i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lipolítico y reestructurante</a:t>
            </a:r>
            <a:endParaRPr b="1">
              <a:solidFill>
                <a:srgbClr val="18579B"/>
              </a:solidFill>
            </a:endParaRPr>
          </a:p>
          <a:p>
            <a:pPr lvl="0"/>
            <a:r>
              <a:rPr b="1">
                <a:solidFill>
                  <a:srgbClr val="18579B"/>
                </a:solidFill>
              </a:rPr>
              <a:t>Nuestra recomendación de uso:</a:t>
            </a:r>
            <a:endParaRPr b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Tratamiento de adiposidades, celulitis, flacidez, </a:t>
            </a:r>
            <a:endParaRPr i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rejuvenecimiento e hipotonía muscular</a:t>
            </a:r>
            <a:endParaRPr i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(nalgas, abdomen y rostro)</a:t>
            </a:r>
          </a:p>
        </p:txBody>
      </p:sp>
      <p:pic>
        <p:nvPicPr>
          <p:cNvPr id="369" name="image78.png" descr="logo dermcla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0232" y="5373215"/>
            <a:ext cx="2124076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/>
          <p:nvPr/>
        </p:nvSpPr>
        <p:spPr>
          <a:xfrm>
            <a:off x="179511" y="4934411"/>
            <a:ext cx="5441416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/>
            <a:r>
              <a:rPr i="1">
                <a:solidFill>
                  <a:srgbClr val="18579B"/>
                </a:solidFill>
              </a:rPr>
              <a:t>IMPACTO ESTETICO</a:t>
            </a:r>
            <a:endParaRPr i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Mejoría del tono y la solidez natural de los tejidos;  </a:t>
            </a:r>
            <a:endParaRPr i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disminución del volumen de las adiposidades y del </a:t>
            </a:r>
            <a:endParaRPr i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grosor del panículo adiposo.  En los posoperatorios </a:t>
            </a:r>
            <a:endParaRPr i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de liposucción, favorece la fijación de los tejidos </a:t>
            </a:r>
            <a:endParaRPr i="1">
              <a:solidFill>
                <a:srgbClr val="18579B"/>
              </a:solidFill>
            </a:endParaRPr>
          </a:p>
          <a:p>
            <a:pPr lvl="0"/>
            <a:r>
              <a:rPr i="1">
                <a:solidFill>
                  <a:srgbClr val="18579B"/>
                </a:solidFill>
              </a:rPr>
              <a:t>hipodérmicos durante la reconstrucción</a:t>
            </a:r>
            <a:r>
              <a:rPr sz="1000">
                <a:solidFill>
                  <a:srgbClr val="24406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0" grpId="3"/>
      <p:bldP build="whole" bldLvl="1" animBg="1" rev="0" advAuto="0" spid="367" grpId="1"/>
      <p:bldP build="whole" bldLvl="1" animBg="1" rev="0" advAuto="0" spid="368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52600"/>
            <a:ext cx="3965575" cy="3965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1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0200" y="990600"/>
            <a:ext cx="2895600" cy="3583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98.jpg" descr="Piruvato sodico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3250" y="1196751"/>
            <a:ext cx="4730750" cy="314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hape 373"/>
          <p:cNvSpPr/>
          <p:nvPr>
            <p:ph type="title" idx="4294967295"/>
          </p:nvPr>
        </p:nvSpPr>
        <p:spPr>
          <a:xfrm>
            <a:off x="0" y="404663"/>
            <a:ext cx="9144000" cy="814538"/>
          </a:xfrm>
          <a:prstGeom prst="rect">
            <a:avLst/>
          </a:prstGeom>
          <a:ln w="12700">
            <a:noFill/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>
              <a:defRPr sz="3000">
                <a:ln w="18415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SOLUCION TENSORA DE PIRUVATO DE SODIO</a:t>
            </a:r>
          </a:p>
        </p:txBody>
      </p:sp>
      <p:sp>
        <p:nvSpPr>
          <p:cNvPr id="374" name="Shape 374"/>
          <p:cNvSpPr/>
          <p:nvPr/>
        </p:nvSpPr>
        <p:spPr>
          <a:xfrm>
            <a:off x="228599" y="1676399"/>
            <a:ext cx="5783562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2000">
                <a:solidFill>
                  <a:srgbClr val="0070C0"/>
                </a:solidFill>
              </a:rPr>
              <a:t>El principio activo:</a:t>
            </a:r>
            <a:endParaRPr b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Piruvato de sodio al 1%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b="1" sz="2000">
                <a:solidFill>
                  <a:srgbClr val="0070C0"/>
                </a:solidFill>
              </a:rPr>
              <a:t>La utilidad terapéutica:</a:t>
            </a:r>
            <a:endParaRPr b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Optimizador de los 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procesos metabólicos 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energéticos.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b="1" sz="2000">
                <a:solidFill>
                  <a:srgbClr val="0070C0"/>
                </a:solidFill>
              </a:rPr>
              <a:t>Nuestra recomendación </a:t>
            </a:r>
            <a:endParaRPr b="1" sz="2000">
              <a:solidFill>
                <a:srgbClr val="0070C0"/>
              </a:solidFill>
            </a:endParaRPr>
          </a:p>
          <a:p>
            <a:pPr lvl="0"/>
            <a:r>
              <a:rPr b="1" sz="2000">
                <a:solidFill>
                  <a:srgbClr val="0070C0"/>
                </a:solidFill>
              </a:rPr>
              <a:t>de uso:</a:t>
            </a:r>
            <a:endParaRPr b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Tratamiento de flacidez cutánea, hipotonía muscular, rejuvenecimiento.</a:t>
            </a:r>
          </a:p>
        </p:txBody>
      </p:sp>
      <p:pic>
        <p:nvPicPr>
          <p:cNvPr id="375" name="image78.png" descr="logo dermcla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6216" y="5229199"/>
            <a:ext cx="2124076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376"/>
          <p:cNvSpPr/>
          <p:nvPr/>
        </p:nvSpPr>
        <p:spPr>
          <a:xfrm>
            <a:off x="179512" y="4937695"/>
            <a:ext cx="6104642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/>
            <a:r>
              <a:rPr b="1" sz="2000">
                <a:solidFill>
                  <a:srgbClr val="0070C0"/>
                </a:solidFill>
              </a:rPr>
              <a:t>IMPACTO ESTETICO</a:t>
            </a:r>
            <a:endParaRPr b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Mejoría del tono muscular y de la lozanía de la piel;  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mayor rapidez en la consecución de resultados de </a:t>
            </a:r>
            <a:endParaRPr i="1" sz="2000">
              <a:solidFill>
                <a:srgbClr val="0070C0"/>
              </a:solidFill>
            </a:endParaRPr>
          </a:p>
          <a:p>
            <a:pPr lvl="0"/>
            <a:r>
              <a:rPr i="1" sz="2000">
                <a:solidFill>
                  <a:srgbClr val="0070C0"/>
                </a:solidFill>
              </a:rPr>
              <a:t>adelgazamiento y reafirmación corporal.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1"/>
      <p:bldP build="whole" bldLvl="1" animBg="1" rev="0" advAuto="0" spid="374" grpId="2"/>
      <p:bldP build="whole" bldLvl="1" animBg="1" rev="0" advAuto="0" spid="376" grpId="3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9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914400"/>
            <a:ext cx="3411538" cy="4953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10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25425" y="2478088"/>
            <a:ext cx="9596439" cy="1901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9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228600" y="1487680"/>
            <a:ext cx="8686800" cy="250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 sz="1600">
                <a:solidFill>
                  <a:srgbClr val="0070C0"/>
                </a:solidFill>
              </a:rPr>
              <a:t>El principio activo:</a:t>
            </a:r>
            <a:endParaRPr b="1" sz="1600">
              <a:solidFill>
                <a:srgbClr val="0070C0"/>
              </a:solidFill>
            </a:endParaRPr>
          </a:p>
          <a:p>
            <a:pPr lvl="0"/>
            <a:r>
              <a:rPr i="1" sz="1600">
                <a:solidFill>
                  <a:srgbClr val="0070C0"/>
                </a:solidFill>
              </a:rPr>
              <a:t>Extracto de Meliloto y Rutina.</a:t>
            </a:r>
            <a:endParaRPr i="1" sz="1600">
              <a:solidFill>
                <a:srgbClr val="0070C0"/>
              </a:solidFill>
            </a:endParaRPr>
          </a:p>
          <a:p>
            <a:pPr lvl="0"/>
            <a:r>
              <a:rPr b="1" sz="1600">
                <a:solidFill>
                  <a:srgbClr val="0070C0"/>
                </a:solidFill>
              </a:rPr>
              <a:t>La utilidad terapéutica:</a:t>
            </a:r>
            <a:endParaRPr b="1" sz="1600">
              <a:solidFill>
                <a:srgbClr val="0070C0"/>
              </a:solidFill>
            </a:endParaRPr>
          </a:p>
          <a:p>
            <a:pPr lvl="0"/>
            <a:r>
              <a:rPr i="1" sz="1600">
                <a:solidFill>
                  <a:srgbClr val="0070C0"/>
                </a:solidFill>
              </a:rPr>
              <a:t>Vasoactivo, fluidificante de la sangre y la linfa  </a:t>
            </a:r>
            <a:endParaRPr i="1" sz="1600">
              <a:solidFill>
                <a:srgbClr val="0070C0"/>
              </a:solidFill>
            </a:endParaRPr>
          </a:p>
          <a:p>
            <a:pPr lvl="0"/>
            <a:r>
              <a:rPr i="1" sz="1600">
                <a:solidFill>
                  <a:srgbClr val="0070C0"/>
                </a:solidFill>
              </a:rPr>
              <a:t>y antioxidante.</a:t>
            </a:r>
            <a:endParaRPr i="1" sz="1600">
              <a:solidFill>
                <a:srgbClr val="0070C0"/>
              </a:solidFill>
            </a:endParaRPr>
          </a:p>
          <a:p>
            <a:pPr lvl="0"/>
            <a:r>
              <a:rPr b="1" sz="1600">
                <a:solidFill>
                  <a:srgbClr val="0070C0"/>
                </a:solidFill>
              </a:rPr>
              <a:t>Nuestra recomendación de uso:</a:t>
            </a:r>
            <a:endParaRPr b="1" sz="1600">
              <a:solidFill>
                <a:srgbClr val="0070C0"/>
              </a:solidFill>
            </a:endParaRPr>
          </a:p>
          <a:p>
            <a:pPr lvl="0"/>
            <a:r>
              <a:rPr i="1" sz="1600">
                <a:solidFill>
                  <a:srgbClr val="0070C0"/>
                </a:solidFill>
              </a:rPr>
              <a:t>Tratamiento de edemas y linfoedemas;  </a:t>
            </a:r>
            <a:endParaRPr i="1" sz="1600">
              <a:solidFill>
                <a:srgbClr val="0070C0"/>
              </a:solidFill>
            </a:endParaRPr>
          </a:p>
          <a:p>
            <a:pPr lvl="0"/>
            <a:r>
              <a:rPr i="1" sz="1600">
                <a:solidFill>
                  <a:srgbClr val="0070C0"/>
                </a:solidFill>
              </a:rPr>
              <a:t>ayudante en el tratamiento de celulitis y de </a:t>
            </a:r>
            <a:endParaRPr i="1" sz="1600">
              <a:solidFill>
                <a:srgbClr val="0070C0"/>
              </a:solidFill>
            </a:endParaRPr>
          </a:p>
          <a:p>
            <a:pPr lvl="0"/>
            <a:r>
              <a:rPr i="1" sz="1600">
                <a:solidFill>
                  <a:srgbClr val="0070C0"/>
                </a:solidFill>
              </a:rPr>
              <a:t>adiposidades, y en tratamientos de hidratación</a:t>
            </a:r>
            <a:endParaRPr i="1" sz="1600">
              <a:solidFill>
                <a:srgbClr val="0070C0"/>
              </a:solidFill>
            </a:endParaRPr>
          </a:p>
          <a:p>
            <a:pPr lvl="0"/>
            <a:r>
              <a:rPr i="1" sz="1600">
                <a:solidFill>
                  <a:srgbClr val="0070C0"/>
                </a:solidFill>
              </a:rPr>
              <a:t> y </a:t>
            </a:r>
            <a:r>
              <a:rPr i="1" sz="1600">
                <a:solidFill>
                  <a:srgbClr val="18579B"/>
                </a:solidFill>
              </a:rPr>
              <a:t>nutrición tisular.</a:t>
            </a:r>
          </a:p>
        </p:txBody>
      </p:sp>
      <p:sp>
        <p:nvSpPr>
          <p:cNvPr id="382" name="Shape 382"/>
          <p:cNvSpPr/>
          <p:nvPr>
            <p:ph type="title" idx="4294967295"/>
          </p:nvPr>
        </p:nvSpPr>
        <p:spPr>
          <a:xfrm>
            <a:off x="0" y="457200"/>
            <a:ext cx="9144000" cy="838200"/>
          </a:xfrm>
          <a:prstGeom prst="rect">
            <a:avLst/>
          </a:prstGeom>
          <a:ln w="12700">
            <a:noFill/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>
              <a:defRPr sz="3400"/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4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SOLUCIÓN DEFATIGANTE</a:t>
            </a:r>
          </a:p>
        </p:txBody>
      </p:sp>
      <p:pic>
        <p:nvPicPr>
          <p:cNvPr id="383" name="image101.jpg" descr="Ext meliloto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5800" y="1371600"/>
            <a:ext cx="4648200" cy="2562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78.png" descr="logo dermcla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8224" y="5013176"/>
            <a:ext cx="2124076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-1" y="3932530"/>
            <a:ext cx="8186290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/>
            <a:r>
              <a:rPr b="1">
                <a:solidFill>
                  <a:srgbClr val="0070C0"/>
                </a:solidFill>
              </a:rPr>
              <a:t>IMPACTO</a:t>
            </a:r>
            <a:endParaRPr b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Disminución de la dureza de los tejidos facilitando las técnicas manuales. 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Mejoría de la nutrición cutánea y en consecuencia de la calidad de los tejidos; 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rápida desaparición del dolor, disminución de la gravedad de los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edemas, aceleración en la resolución de los procesos inflamatorios,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con una importante actividad reparadora de los tejidos. 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Mejor tolerancia a la bipedestación prolongada y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disminución de la intensidad del síndrome de las piernas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inquietas.  Mejoría del aspecto morfológico de las extremidades. 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Sensación de placer y tranquilidad por causa del aroma.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1" grpId="2"/>
      <p:bldP build="whole" bldLvl="1" animBg="1" rev="0" advAuto="0" spid="385" grpId="3"/>
      <p:bldP build="whole" bldLvl="1" animBg="1" rev="0" advAuto="0" spid="383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xfrm>
            <a:off x="0" y="343646"/>
            <a:ext cx="8892480" cy="99712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4000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Solución para estrías.</a:t>
            </a:r>
          </a:p>
        </p:txBody>
      </p:sp>
      <p:sp>
        <p:nvSpPr>
          <p:cNvPr id="388" name="Shape 388"/>
          <p:cNvSpPr/>
          <p:nvPr>
            <p:ph type="body" idx="1"/>
          </p:nvPr>
        </p:nvSpPr>
        <p:spPr>
          <a:xfrm>
            <a:off x="818" y="1381174"/>
            <a:ext cx="4968573" cy="480807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8579B"/>
                </a:solidFill>
              </a:rPr>
              <a:t>El principio activo:</a:t>
            </a:r>
            <a:r>
              <a:rPr b="1" sz="2400">
                <a:solidFill>
                  <a:srgbClr val="FF9966"/>
                </a:solidFill>
              </a:rPr>
              <a:t> </a:t>
            </a:r>
            <a:r>
              <a:rPr sz="2400">
                <a:solidFill>
                  <a:srgbClr val="18579B"/>
                </a:solidFill>
              </a:rPr>
              <a:t>Extracto de centella asiática. </a:t>
            </a:r>
            <a:endParaRPr sz="2400">
              <a:solidFill>
                <a:srgbClr val="18579B"/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8579B"/>
                </a:solidFill>
              </a:rPr>
              <a:t>La utilidad terapéutica:  </a:t>
            </a:r>
            <a:r>
              <a:rPr i="1" sz="2400">
                <a:solidFill>
                  <a:srgbClr val="18579B"/>
                </a:solidFill>
              </a:rPr>
              <a:t>estimula la reproducción celular y la proteosintesis.</a:t>
            </a:r>
            <a:r>
              <a:rPr b="1" sz="2400">
                <a:solidFill>
                  <a:srgbClr val="18579B"/>
                </a:solidFill>
              </a:rPr>
              <a:t>  </a:t>
            </a:r>
            <a:r>
              <a:rPr i="1" sz="2400">
                <a:solidFill>
                  <a:srgbClr val="18579B"/>
                </a:solidFill>
              </a:rPr>
              <a:t>Mejora el estado y la funcionalidad de la microvasculatura.</a:t>
            </a:r>
            <a:endParaRPr i="1" sz="2400">
              <a:solidFill>
                <a:srgbClr val="18579B"/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18579B"/>
                </a:solidFill>
              </a:rPr>
              <a:t>Nuestra recomendación de uso:  </a:t>
            </a:r>
            <a:r>
              <a:rPr i="1" sz="2400">
                <a:solidFill>
                  <a:srgbClr val="18579B"/>
                </a:solidFill>
              </a:rPr>
              <a:t>Tratamientos de reparación tisular, postraumatica, rejuvenecimiento y anti estrías.</a:t>
            </a:r>
          </a:p>
        </p:txBody>
      </p:sp>
      <p:pic>
        <p:nvPicPr>
          <p:cNvPr id="389" name="image78.png" descr="logo dermcl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2199" y="5445223"/>
            <a:ext cx="2124076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10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3645" y="2708919"/>
            <a:ext cx="3761101" cy="1728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88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10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1295400"/>
            <a:ext cx="3633788" cy="3959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10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2563" y="2270125"/>
            <a:ext cx="9510714" cy="2316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3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1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36" y="908720"/>
            <a:ext cx="2583054" cy="5321650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hape 396"/>
          <p:cNvSpPr/>
          <p:nvPr/>
        </p:nvSpPr>
        <p:spPr>
          <a:xfrm>
            <a:off x="3203847" y="1052736"/>
            <a:ext cx="5508106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>
                <a:solidFill>
                  <a:srgbClr val="07192C"/>
                </a:solidFill>
              </a:rPr>
              <a:t>El principio activo:</a:t>
            </a:r>
            <a:r>
              <a:rPr>
                <a:solidFill>
                  <a:srgbClr val="2077D4"/>
                </a:solidFill>
              </a:rPr>
              <a:t>  DMAE, Silicio, </a:t>
            </a:r>
            <a:endParaRPr>
              <a:solidFill>
                <a:srgbClr val="2077D4"/>
              </a:solidFill>
            </a:endParaRPr>
          </a:p>
          <a:p>
            <a:pPr lvl="0"/>
            <a:r>
              <a:rPr>
                <a:solidFill>
                  <a:srgbClr val="2077D4"/>
                </a:solidFill>
              </a:rPr>
              <a:t>Centella Asiática, D-panthenol, </a:t>
            </a:r>
            <a:endParaRPr>
              <a:solidFill>
                <a:srgbClr val="2077D4"/>
              </a:solidFill>
            </a:endParaRPr>
          </a:p>
          <a:p>
            <a:pPr lvl="0"/>
            <a:r>
              <a:rPr>
                <a:solidFill>
                  <a:srgbClr val="2077D4"/>
                </a:solidFill>
              </a:rPr>
              <a:t>glicosaminoglicanos, Zinc, Magnesio, Cobre, </a:t>
            </a:r>
            <a:endParaRPr>
              <a:solidFill>
                <a:srgbClr val="2077D4"/>
              </a:solidFill>
            </a:endParaRPr>
          </a:p>
          <a:p>
            <a:pPr lvl="0"/>
            <a:r>
              <a:rPr>
                <a:solidFill>
                  <a:srgbClr val="2077D4"/>
                </a:solidFill>
              </a:rPr>
              <a:t>Manganeso.</a:t>
            </a:r>
            <a:endParaRPr>
              <a:solidFill>
                <a:srgbClr val="2077D4"/>
              </a:solidFill>
            </a:endParaRPr>
          </a:p>
          <a:p>
            <a:pPr lvl="0"/>
            <a:r>
              <a:rPr b="1">
                <a:solidFill>
                  <a:srgbClr val="07192C"/>
                </a:solidFill>
              </a:rPr>
              <a:t>La utilidad terapéutica: </a:t>
            </a:r>
            <a:r>
              <a:rPr>
                <a:solidFill>
                  <a:srgbClr val="2077D4"/>
                </a:solidFill>
              </a:rPr>
              <a:t>Reafirmante de </a:t>
            </a:r>
            <a:endParaRPr>
              <a:solidFill>
                <a:srgbClr val="2077D4"/>
              </a:solidFill>
            </a:endParaRPr>
          </a:p>
          <a:p>
            <a:pPr lvl="0"/>
            <a:r>
              <a:rPr>
                <a:solidFill>
                  <a:srgbClr val="2077D4"/>
                </a:solidFill>
              </a:rPr>
              <a:t>los tejidos dérmicos y subdérmicos, </a:t>
            </a:r>
            <a:endParaRPr>
              <a:solidFill>
                <a:srgbClr val="2077D4"/>
              </a:solidFill>
            </a:endParaRPr>
          </a:p>
          <a:p>
            <a:pPr lvl="0"/>
            <a:r>
              <a:rPr b="1">
                <a:solidFill>
                  <a:srgbClr val="07192C"/>
                </a:solidFill>
              </a:rPr>
              <a:t>La recomendación de uso: </a:t>
            </a:r>
            <a:r>
              <a:rPr>
                <a:solidFill>
                  <a:srgbClr val="2077D4"/>
                </a:solidFill>
              </a:rPr>
              <a:t>Especial </a:t>
            </a:r>
            <a:endParaRPr>
              <a:solidFill>
                <a:srgbClr val="2077D4"/>
              </a:solidFill>
            </a:endParaRPr>
          </a:p>
          <a:p>
            <a:pPr lvl="0"/>
            <a:r>
              <a:rPr>
                <a:solidFill>
                  <a:srgbClr val="2077D4"/>
                </a:solidFill>
              </a:rPr>
              <a:t>para brazos, muslos, nalgas y pared abdominal. En posoperatorios de liposucción cuando la piel no se ha adherido correctamente.</a:t>
            </a:r>
          </a:p>
        </p:txBody>
      </p:sp>
      <p:sp>
        <p:nvSpPr>
          <p:cNvPr id="397" name="Shape 397"/>
          <p:cNvSpPr/>
          <p:nvPr/>
        </p:nvSpPr>
        <p:spPr>
          <a:xfrm>
            <a:off x="3233273" y="4581128"/>
            <a:ext cx="537928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>
                <a:solidFill>
                  <a:srgbClr val="07192C"/>
                </a:solidFill>
              </a:rPr>
              <a:t>Impacto Estético: </a:t>
            </a:r>
            <a:r>
              <a:rPr>
                <a:solidFill>
                  <a:srgbClr val="2077D4"/>
                </a:solidFill>
              </a:rPr>
              <a:t>adhiere la piel a planos profundos </a:t>
            </a:r>
            <a:endParaRPr>
              <a:solidFill>
                <a:srgbClr val="2077D4"/>
              </a:solidFill>
            </a:endParaRPr>
          </a:p>
          <a:p>
            <a:pPr lvl="0"/>
            <a:r>
              <a:rPr>
                <a:solidFill>
                  <a:srgbClr val="2077D4"/>
                </a:solidFill>
              </a:rPr>
              <a:t>sin perder su movilidad natural. Recupera la lozanía </a:t>
            </a:r>
            <a:endParaRPr>
              <a:solidFill>
                <a:srgbClr val="2077D4"/>
              </a:solidFill>
            </a:endParaRPr>
          </a:p>
          <a:p>
            <a:pPr lvl="0"/>
            <a:r>
              <a:rPr>
                <a:solidFill>
                  <a:srgbClr val="2077D4"/>
                </a:solidFill>
              </a:rPr>
              <a:t>cutánea y la natural turgencia del tejido superficial </a:t>
            </a:r>
            <a:endParaRPr>
              <a:solidFill>
                <a:srgbClr val="2077D4"/>
              </a:solidFill>
            </a:endParaRPr>
          </a:p>
          <a:p>
            <a:pPr lvl="0"/>
            <a:r>
              <a:rPr>
                <a:solidFill>
                  <a:srgbClr val="2077D4"/>
                </a:solidFill>
              </a:rPr>
              <a:t>y de sus planos profundos.</a:t>
            </a:r>
          </a:p>
        </p:txBody>
      </p:sp>
      <p:sp>
        <p:nvSpPr>
          <p:cNvPr id="398" name="Shape 398"/>
          <p:cNvSpPr/>
          <p:nvPr>
            <p:ph type="title"/>
          </p:nvPr>
        </p:nvSpPr>
        <p:spPr>
          <a:xfrm>
            <a:off x="0" y="343646"/>
            <a:ext cx="6618941" cy="64247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740663">
              <a:defRPr sz="3240">
                <a:ln w="12082"/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40">
                <a:ln w="12082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51435" dist="0" dir="3600000">
                    <a:srgbClr val="000000">
                      <a:alpha val="70000"/>
                    </a:srgbClr>
                  </a:outerShdw>
                </a:effectLst>
              </a:rPr>
              <a:t>Derm Firm.</a:t>
            </a:r>
          </a:p>
        </p:txBody>
      </p:sp>
      <p:sp>
        <p:nvSpPr>
          <p:cNvPr id="399" name="Shape 399"/>
          <p:cNvSpPr/>
          <p:nvPr>
            <p:ph type="body" idx="1"/>
          </p:nvPr>
        </p:nvSpPr>
        <p:spPr>
          <a:xfrm>
            <a:off x="549275" y="1135529"/>
            <a:ext cx="8042276" cy="480807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 idx="4294967295"/>
          </p:nvPr>
        </p:nvSpPr>
        <p:spPr>
          <a:xfrm>
            <a:off x="-1" y="609599"/>
            <a:ext cx="9144001" cy="838201"/>
          </a:xfrm>
          <a:prstGeom prst="rect">
            <a:avLst/>
          </a:prstGeom>
          <a:ln w="12700">
            <a:noFill/>
            <a:miter lim="400000"/>
          </a:ln>
        </p:spPr>
        <p:txBody>
          <a:bodyPr lIns="0" tIns="0" rIns="0" bIns="0">
            <a:normAutofit fontScale="100000" lnSpcReduction="0"/>
          </a:bodyPr>
          <a:lstStyle>
            <a:lvl1pPr>
              <a:defRPr sz="3200">
                <a:ln w="17331"/>
              </a:defRPr>
            </a:lvl1pPr>
          </a:lstStyle>
          <a:p>
            <a:pPr lvl="0">
              <a:defRPr sz="1800">
                <a:ln w="9525">
                  <a:noFill/>
                </a:ln>
                <a:solidFill>
                  <a:srgbClr val="000000"/>
                </a:solidFill>
                <a:effectLst/>
              </a:defRPr>
            </a:pPr>
            <a:r>
              <a:rPr sz="3200">
                <a:ln w="17331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rPr>
              <a:t>SOLUCION DESCONTRACTURANTE</a:t>
            </a:r>
          </a:p>
        </p:txBody>
      </p:sp>
      <p:sp>
        <p:nvSpPr>
          <p:cNvPr id="402" name="Shape 402"/>
          <p:cNvSpPr/>
          <p:nvPr/>
        </p:nvSpPr>
        <p:spPr>
          <a:xfrm>
            <a:off x="228599" y="1640988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>
                <a:solidFill>
                  <a:srgbClr val="0070C0"/>
                </a:solidFill>
              </a:rPr>
              <a:t>El principio activo:</a:t>
            </a:r>
            <a:endParaRPr b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Argireline 5%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y leuphasil  5%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b="1">
                <a:solidFill>
                  <a:srgbClr val="0070C0"/>
                </a:solidFill>
              </a:rPr>
              <a:t>La utilidad terapéutica:</a:t>
            </a:r>
            <a:endParaRPr b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Decontracturante muscular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(miorelajante)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b="1">
                <a:solidFill>
                  <a:srgbClr val="0070C0"/>
                </a:solidFill>
              </a:rPr>
              <a:t>Nuestra recomendación </a:t>
            </a:r>
            <a:endParaRPr b="1">
              <a:solidFill>
                <a:srgbClr val="0070C0"/>
              </a:solidFill>
            </a:endParaRPr>
          </a:p>
          <a:p>
            <a:pPr lvl="0"/>
            <a:r>
              <a:rPr b="1">
                <a:solidFill>
                  <a:srgbClr val="0070C0"/>
                </a:solidFill>
              </a:rPr>
              <a:t>de uso:</a:t>
            </a:r>
            <a:endParaRPr b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Tratamiento de rejuvenecimiento facial con relajacion muscular.</a:t>
            </a:r>
          </a:p>
        </p:txBody>
      </p:sp>
      <p:pic>
        <p:nvPicPr>
          <p:cNvPr id="403" name="image78.png" descr="logo dermcl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8423" y="5522416"/>
            <a:ext cx="2124076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51519" y="5004583"/>
            <a:ext cx="4106762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/>
            <a:r>
              <a:rPr b="1">
                <a:solidFill>
                  <a:srgbClr val="0070C0"/>
                </a:solidFill>
              </a:rPr>
              <a:t>IMPACTO ESTETICO</a:t>
            </a:r>
            <a:endParaRPr b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reduce la profundidad de las arrugas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causada por la contracción de los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músculos de expresión, especialmente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las que aparecen en la frente  y </a:t>
            </a:r>
            <a:endParaRPr i="1">
              <a:solidFill>
                <a:srgbClr val="0070C0"/>
              </a:solidFill>
            </a:endParaRPr>
          </a:p>
          <a:p>
            <a:pPr lvl="0"/>
            <a:r>
              <a:rPr i="1">
                <a:solidFill>
                  <a:srgbClr val="0070C0"/>
                </a:solidFill>
              </a:rPr>
              <a:t>alrededor de los ojos.</a:t>
            </a:r>
          </a:p>
        </p:txBody>
      </p:sp>
      <p:pic>
        <p:nvPicPr>
          <p:cNvPr id="405" name="image7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799" y="3850182"/>
            <a:ext cx="1571626" cy="1590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7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3801881">
            <a:off x="6870775" y="4207623"/>
            <a:ext cx="1149456" cy="120692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7596336" y="4734342"/>
            <a:ext cx="4089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NO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4" grpId="2"/>
      <p:bldP build="whole" bldLvl="1" animBg="1" rev="0" advAuto="0" spid="407" grpId="5"/>
      <p:bldP build="whole" bldLvl="1" animBg="1" rev="0" advAuto="0" spid="405" grpId="3"/>
      <p:bldP build="whole" bldLvl="1" animBg="1" rev="0" advAuto="0" spid="406" grpId="4"/>
      <p:bldP build="whole" bldLvl="1" animBg="1" rev="0" advAuto="0" spid="40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image1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200" y="1219200"/>
            <a:ext cx="2951162" cy="4316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10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71475" y="2270125"/>
            <a:ext cx="9888539" cy="2316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7" dur="2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" y="1524000"/>
            <a:ext cx="4078288" cy="3043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1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1200" y="1981200"/>
            <a:ext cx="1847850" cy="2466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body" idx="4294967295"/>
          </p:nvPr>
        </p:nvSpPr>
        <p:spPr>
          <a:xfrm>
            <a:off x="457200" y="1143000"/>
            <a:ext cx="8042275" cy="48085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523875" indent="-523875" algn="just"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95959"/>
                </a:solidFill>
              </a:rPr>
              <a:t>No exaltamos la delgadez como expresión de la belleza. Trabajamos todos los días por ayudarle a los profesionales y a su clientela a moldear los contornos corporales y a realzar la natural belleza del ser humano saludable.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4000"/>
            <a:ext cx="3919538" cy="342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4267200" y="1752599"/>
            <a:ext cx="4730066" cy="311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800"/>
              <a:t>La distribución, la forma y el </a:t>
            </a:r>
            <a:endParaRPr sz="2800"/>
          </a:p>
          <a:p>
            <a:pPr lvl="0"/>
            <a:r>
              <a:rPr sz="2800"/>
              <a:t>tamaño de las adiposidades </a:t>
            </a:r>
            <a:endParaRPr sz="2800"/>
          </a:p>
          <a:p>
            <a:pPr lvl="0"/>
            <a:r>
              <a:rPr sz="2800"/>
              <a:t>tiene un determinante </a:t>
            </a:r>
            <a:endParaRPr sz="2800"/>
          </a:p>
          <a:p>
            <a:pPr lvl="0"/>
            <a:r>
              <a:rPr sz="2800"/>
              <a:t>hormonal y de genero que </a:t>
            </a:r>
            <a:endParaRPr sz="2800"/>
          </a:p>
          <a:p>
            <a:pPr lvl="0"/>
            <a:r>
              <a:rPr sz="2800"/>
              <a:t>obviamente esta ligado a la </a:t>
            </a:r>
            <a:endParaRPr sz="2800"/>
          </a:p>
          <a:p>
            <a:pPr lvl="0"/>
            <a:r>
              <a:rPr sz="2800"/>
              <a:t>estructura genética de cada </a:t>
            </a:r>
            <a:endParaRPr sz="2800"/>
          </a:p>
          <a:p>
            <a:pPr lvl="0"/>
            <a:r>
              <a:rPr sz="2800"/>
              <a:t>individuo.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549275" y="107950"/>
            <a:ext cx="8042275" cy="133667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2C7C9F"/>
                </a:solidFill>
              </a:rPr>
              <a:t>LIPOGENESIS</a:t>
            </a:r>
          </a:p>
        </p:txBody>
      </p:sp>
      <p:sp>
        <p:nvSpPr>
          <p:cNvPr id="139" name="Shape 139"/>
          <p:cNvSpPr/>
          <p:nvPr/>
        </p:nvSpPr>
        <p:spPr>
          <a:xfrm>
            <a:off x="761999" y="2133599"/>
            <a:ext cx="247564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INGESTA DE GRASAS</a:t>
            </a:r>
          </a:p>
        </p:txBody>
      </p:sp>
      <p:sp>
        <p:nvSpPr>
          <p:cNvPr id="140" name="Shape 140"/>
          <p:cNvSpPr/>
          <p:nvPr/>
        </p:nvSpPr>
        <p:spPr>
          <a:xfrm>
            <a:off x="6553199" y="1600200"/>
            <a:ext cx="262811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INGESTA EXAGERADA</a:t>
            </a:r>
          </a:p>
          <a:p>
            <a:pPr lvl="0"/>
            <a:r>
              <a:t>DE CARBOHIDRATOS</a:t>
            </a:r>
          </a:p>
        </p:txBody>
      </p:sp>
      <p:sp>
        <p:nvSpPr>
          <p:cNvPr id="141" name="Shape 141"/>
          <p:cNvSpPr/>
          <p:nvPr/>
        </p:nvSpPr>
        <p:spPr>
          <a:xfrm>
            <a:off x="5349980" y="3093004"/>
            <a:ext cx="36256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SINTESIS DE ACIDOS GRASOS</a:t>
            </a:r>
          </a:p>
        </p:txBody>
      </p:sp>
      <p:sp>
        <p:nvSpPr>
          <p:cNvPr id="142" name="Shape 142"/>
          <p:cNvSpPr/>
          <p:nvPr/>
        </p:nvSpPr>
        <p:spPr>
          <a:xfrm>
            <a:off x="3657599" y="4343399"/>
            <a:ext cx="275904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TRIGLICERIDOS LIBRES</a:t>
            </a:r>
          </a:p>
        </p:txBody>
      </p:sp>
      <p:sp>
        <p:nvSpPr>
          <p:cNvPr id="143" name="Shape 143"/>
          <p:cNvSpPr/>
          <p:nvPr/>
        </p:nvSpPr>
        <p:spPr>
          <a:xfrm>
            <a:off x="2819400" y="5638799"/>
            <a:ext cx="478798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ALMACENAMIENTO EN LA GRASA BLANCA</a:t>
            </a:r>
          </a:p>
        </p:txBody>
      </p:sp>
      <p:sp>
        <p:nvSpPr>
          <p:cNvPr id="144" name="Shape 144"/>
          <p:cNvSpPr/>
          <p:nvPr/>
        </p:nvSpPr>
        <p:spPr>
          <a:xfrm>
            <a:off x="1828800" y="2590799"/>
            <a:ext cx="2667001" cy="1676402"/>
          </a:xfrm>
          <a:prstGeom prst="line">
            <a:avLst/>
          </a:prstGeom>
          <a:ln>
            <a:solidFill>
              <a:srgbClr val="287A9E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5" name="Shape 145"/>
          <p:cNvSpPr/>
          <p:nvPr/>
        </p:nvSpPr>
        <p:spPr>
          <a:xfrm flipH="1">
            <a:off x="7162800" y="2286000"/>
            <a:ext cx="228600" cy="838203"/>
          </a:xfrm>
          <a:prstGeom prst="line">
            <a:avLst/>
          </a:prstGeom>
          <a:ln>
            <a:solidFill>
              <a:srgbClr val="287A9E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6" name="Shape 146"/>
          <p:cNvSpPr/>
          <p:nvPr/>
        </p:nvSpPr>
        <p:spPr>
          <a:xfrm flipH="1">
            <a:off x="4495799" y="3581400"/>
            <a:ext cx="2667001" cy="685801"/>
          </a:xfrm>
          <a:prstGeom prst="line">
            <a:avLst/>
          </a:prstGeom>
          <a:ln>
            <a:solidFill>
              <a:srgbClr val="287A9E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7" name="Shape 147"/>
          <p:cNvSpPr/>
          <p:nvPr/>
        </p:nvSpPr>
        <p:spPr>
          <a:xfrm flipH="1">
            <a:off x="4647405" y="4801393"/>
            <a:ext cx="1589" cy="838202"/>
          </a:xfrm>
          <a:prstGeom prst="line">
            <a:avLst/>
          </a:prstGeom>
          <a:ln>
            <a:solidFill>
              <a:srgbClr val="287A9E"/>
            </a:solidFill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2C7C9F"/>
          </a:solidFill>
          <a:prstDash val="solid"/>
          <a:bevel/>
        </a:ln>
        <a:effectLst>
          <a:outerShdw sx="100000" sy="100000" kx="0" ky="0" algn="b" rotWithShape="0" blurRad="63500" dist="25400" dir="5400000">
            <a:srgbClr val="000000">
              <a:alpha val="40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News Gothic MT"/>
            <a:ea typeface="News Gothic MT"/>
            <a:cs typeface="News Gothic MT"/>
            <a:sym typeface="News Gothic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2C7C9F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News Gothic MT"/>
            <a:ea typeface="News Gothic MT"/>
            <a:cs typeface="News Gothic MT"/>
            <a:sym typeface="News Gothic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63500" dist="25400" dir="5400000">
              <a:srgbClr val="000000">
                <a:alpha val="4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2C7C9F"/>
          </a:solidFill>
          <a:prstDash val="solid"/>
          <a:bevel/>
        </a:ln>
        <a:effectLst>
          <a:outerShdw sx="100000" sy="100000" kx="0" ky="0" algn="b" rotWithShape="0" blurRad="63500" dist="25400" dir="5400000">
            <a:srgbClr val="000000">
              <a:alpha val="40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News Gothic MT"/>
            <a:ea typeface="News Gothic MT"/>
            <a:cs typeface="News Gothic MT"/>
            <a:sym typeface="News Gothic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2C7C9F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News Gothic MT"/>
            <a:ea typeface="News Gothic MT"/>
            <a:cs typeface="News Gothic MT"/>
            <a:sym typeface="News Gothic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